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Roboto Slab"/>
      <p:regular r:id="rId38"/>
      <p:bold r:id="rId39"/>
    </p:embeddedFont>
    <p:embeddedFont>
      <p:font typeface="Spartan"/>
      <p:regular r:id="rId40"/>
      <p:bold r:id="rId41"/>
    </p:embeddedFont>
    <p:embeddedFont>
      <p:font typeface="Spartan Thin"/>
      <p:regular r:id="rId42"/>
      <p:bold r:id="rId43"/>
    </p:embeddedFon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hRCRTegZ8VcTLxRqNnY2qOi0Pb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partan-regular.fntdata"/><Relationship Id="rId20" Type="http://schemas.openxmlformats.org/officeDocument/2006/relationships/slide" Target="slides/slide16.xml"/><Relationship Id="rId42" Type="http://schemas.openxmlformats.org/officeDocument/2006/relationships/font" Target="fonts/SpartanThin-regular.fntdata"/><Relationship Id="rId41" Type="http://schemas.openxmlformats.org/officeDocument/2006/relationships/font" Target="fonts/Spartan-bold.fntdata"/><Relationship Id="rId22" Type="http://schemas.openxmlformats.org/officeDocument/2006/relationships/slide" Target="slides/slide18.xml"/><Relationship Id="rId44" Type="http://schemas.openxmlformats.org/officeDocument/2006/relationships/font" Target="fonts/CenturyGothic-regular.fntdata"/><Relationship Id="rId21" Type="http://schemas.openxmlformats.org/officeDocument/2006/relationships/slide" Target="slides/slide17.xml"/><Relationship Id="rId43" Type="http://schemas.openxmlformats.org/officeDocument/2006/relationships/font" Target="fonts/SpartanThin-bold.fntdata"/><Relationship Id="rId24" Type="http://schemas.openxmlformats.org/officeDocument/2006/relationships/slide" Target="slides/slide20.xml"/><Relationship Id="rId46" Type="http://schemas.openxmlformats.org/officeDocument/2006/relationships/font" Target="fonts/CenturyGothic-italic.fntdata"/><Relationship Id="rId23" Type="http://schemas.openxmlformats.org/officeDocument/2006/relationships/slide" Target="slides/slide19.xml"/><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CenturyGothic-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Slab-bold.fntdata"/><Relationship Id="rId16" Type="http://schemas.openxmlformats.org/officeDocument/2006/relationships/slide" Target="slides/slide12.xml"/><Relationship Id="rId38" Type="http://schemas.openxmlformats.org/officeDocument/2006/relationships/font" Target="fonts/RobotoSlab-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Modèle conceptuel de données</a:t>
            </a:r>
            <a:endParaRPr/>
          </a:p>
        </p:txBody>
      </p:sp>
      <p:sp>
        <p:nvSpPr>
          <p:cNvPr id="260" name="Google Shape;26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Modèle logique de données</a:t>
            </a:r>
            <a:endParaRPr/>
          </a:p>
        </p:txBody>
      </p:sp>
      <p:sp>
        <p:nvSpPr>
          <p:cNvPr id="268" name="Google Shape;26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fr-FR" sz="900">
                <a:solidFill>
                  <a:srgbClr val="F92672"/>
                </a:solidFill>
                <a:highlight>
                  <a:srgbClr val="1C1C1C"/>
                </a:highlight>
                <a:latin typeface="Courier New"/>
                <a:ea typeface="Courier New"/>
                <a:cs typeface="Courier New"/>
                <a:sym typeface="Courier New"/>
              </a:rPr>
              <a:t>link</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rel</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"stylesheet"</a:t>
            </a:r>
            <a:endParaRPr sz="900">
              <a:solidFill>
                <a:srgbClr val="E6DB74"/>
              </a:solidFill>
              <a:highlight>
                <a:srgbClr val="1C1C1C"/>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fr-FR" sz="900">
                <a:solidFill>
                  <a:srgbClr val="CCCCCC"/>
                </a:solidFill>
                <a:highlight>
                  <a:srgbClr val="1C1C1C"/>
                </a:highlight>
                <a:latin typeface="Courier New"/>
                <a:ea typeface="Courier New"/>
                <a:cs typeface="Courier New"/>
                <a:sym typeface="Courier New"/>
              </a:rPr>
              <a:t>&lt;</a:t>
            </a:r>
            <a:r>
              <a:rPr lang="fr-FR" sz="900">
                <a:solidFill>
                  <a:srgbClr val="F92672"/>
                </a:solidFill>
                <a:highlight>
                  <a:srgbClr val="1C1C1C"/>
                </a:highlight>
                <a:latin typeface="Courier New"/>
                <a:ea typeface="Courier New"/>
                <a:cs typeface="Courier New"/>
                <a:sym typeface="Courier New"/>
              </a:rPr>
              <a:t>script</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src</a:t>
            </a:r>
            <a:r>
              <a:rPr lang="fr-FR" sz="900">
                <a:solidFill>
                  <a:srgbClr val="CCCCCC"/>
                </a:solidFill>
                <a:highlight>
                  <a:srgbClr val="1C1C1C"/>
                </a:highlight>
                <a:latin typeface="Courier New"/>
                <a:ea typeface="Courier New"/>
                <a:cs typeface="Courier New"/>
                <a:sym typeface="Courier New"/>
              </a:rPr>
              <a:t>=</a:t>
            </a:r>
            <a:endParaRPr sz="900">
              <a:solidFill>
                <a:srgbClr val="CCCCCC"/>
              </a:solidFill>
              <a:highlight>
                <a:srgbClr val="1C1C1C"/>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96" name="Google Shape;2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fr-FR" sz="900">
                <a:solidFill>
                  <a:srgbClr val="CCCCCC"/>
                </a:solidFill>
                <a:highlight>
                  <a:srgbClr val="1C1C1C"/>
                </a:highlight>
                <a:latin typeface="Courier New"/>
                <a:ea typeface="Courier New"/>
                <a:cs typeface="Courier New"/>
                <a:sym typeface="Courier New"/>
              </a:rPr>
              <a:t>       &lt;</a:t>
            </a:r>
            <a:r>
              <a:rPr lang="fr-FR" sz="900">
                <a:solidFill>
                  <a:srgbClr val="F92672"/>
                </a:solidFill>
                <a:highlight>
                  <a:srgbClr val="1C1C1C"/>
                </a:highlight>
                <a:latin typeface="Courier New"/>
                <a:ea typeface="Courier New"/>
                <a:cs typeface="Courier New"/>
                <a:sym typeface="Courier New"/>
              </a:rPr>
              <a:t>link</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href</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"https : //fonts.googleapis.com/css2? family= Spartan:wght@100;200;300;400;500;600;700;800;900 &amp; family= Roboto+Slab:wght@100;200;300;400;500;600;700;800;900 &amp; display=swap"</a:t>
            </a:r>
            <a:r>
              <a:rPr lang="fr-FR" sz="900">
                <a:solidFill>
                  <a:srgbClr val="CCCCCC"/>
                </a:solidFill>
                <a:highlight>
                  <a:srgbClr val="1C1C1C"/>
                </a:highlight>
                <a:latin typeface="Courier New"/>
                <a:ea typeface="Courier New"/>
                <a:cs typeface="Courier New"/>
                <a:sym typeface="Courier New"/>
              </a:rPr>
              <a:t> </a:t>
            </a:r>
            <a:r>
              <a:rPr lang="fr-FR" sz="900">
                <a:solidFill>
                  <a:srgbClr val="FD971F"/>
                </a:solidFill>
                <a:highlight>
                  <a:srgbClr val="1C1C1C"/>
                </a:highlight>
                <a:latin typeface="Courier New"/>
                <a:ea typeface="Courier New"/>
                <a:cs typeface="Courier New"/>
                <a:sym typeface="Courier New"/>
              </a:rPr>
              <a:t>rel</a:t>
            </a:r>
            <a:r>
              <a:rPr lang="fr-FR" sz="900">
                <a:solidFill>
                  <a:srgbClr val="CCCCCC"/>
                </a:solidFill>
                <a:highlight>
                  <a:srgbClr val="1C1C1C"/>
                </a:highlight>
                <a:latin typeface="Courier New"/>
                <a:ea typeface="Courier New"/>
                <a:cs typeface="Courier New"/>
                <a:sym typeface="Courier New"/>
              </a:rPr>
              <a:t>=</a:t>
            </a:r>
            <a:r>
              <a:rPr lang="fr-FR" sz="900">
                <a:solidFill>
                  <a:srgbClr val="E6DB74"/>
                </a:solidFill>
                <a:highlight>
                  <a:srgbClr val="1C1C1C"/>
                </a:highlight>
                <a:latin typeface="Courier New"/>
                <a:ea typeface="Courier New"/>
                <a:cs typeface="Courier New"/>
                <a:sym typeface="Courier New"/>
              </a:rPr>
              <a:t>"stylesheet"</a:t>
            </a:r>
            <a:r>
              <a:rPr lang="fr-FR" sz="900">
                <a:solidFill>
                  <a:srgbClr val="CCCCCC"/>
                </a:solidFill>
                <a:highlight>
                  <a:srgbClr val="1C1C1C"/>
                </a:highlight>
                <a:latin typeface="Courier New"/>
                <a:ea typeface="Courier New"/>
                <a:cs typeface="Courier New"/>
                <a:sym typeface="Courier New"/>
              </a:rPr>
              <a:t>&gt;</a:t>
            </a:r>
            <a:endParaRPr sz="900">
              <a:solidFill>
                <a:srgbClr val="CCCCCC"/>
              </a:solidFill>
              <a:highlight>
                <a:srgbClr val="1C1C1C"/>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25" name="Google Shape;2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42" name="Shape 42"/>
        <p:cNvGrpSpPr/>
        <p:nvPr/>
      </p:nvGrpSpPr>
      <p:grpSpPr>
        <a:xfrm>
          <a:off x="0" y="0"/>
          <a:ext cx="0" cy="0"/>
          <a:chOff x="0" y="0"/>
          <a:chExt cx="0" cy="0"/>
        </a:xfrm>
      </p:grpSpPr>
      <p:sp>
        <p:nvSpPr>
          <p:cNvPr id="43" name="Google Shape;43;p35"/>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5" name="Google Shape;45;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5"/>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108" name="Shape 108"/>
        <p:cNvGrpSpPr/>
        <p:nvPr/>
      </p:nvGrpSpPr>
      <p:grpSpPr>
        <a:xfrm>
          <a:off x="0" y="0"/>
          <a:ext cx="0" cy="0"/>
          <a:chOff x="0" y="0"/>
          <a:chExt cx="0" cy="0"/>
        </a:xfrm>
      </p:grpSpPr>
      <p:sp>
        <p:nvSpPr>
          <p:cNvPr id="109" name="Google Shape;109;p44"/>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4"/>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1" name="Google Shape;111;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4"/>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4"/>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115" name="Shape 115"/>
        <p:cNvGrpSpPr/>
        <p:nvPr/>
      </p:nvGrpSpPr>
      <p:grpSpPr>
        <a:xfrm>
          <a:off x="0" y="0"/>
          <a:ext cx="0" cy="0"/>
          <a:chOff x="0" y="0"/>
          <a:chExt cx="0" cy="0"/>
        </a:xfrm>
      </p:grpSpPr>
      <p:sp>
        <p:nvSpPr>
          <p:cNvPr id="116" name="Google Shape;116;p45"/>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5"/>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8" name="Google Shape;118;p45"/>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9" name="Google Shape;119;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23" name="Google Shape;123;p45"/>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8000">
                <a:solidFill>
                  <a:schemeClr val="accent1"/>
                </a:solidFill>
                <a:latin typeface="Arial"/>
                <a:ea typeface="Arial"/>
                <a:cs typeface="Arial"/>
                <a:sym typeface="Arial"/>
              </a:rPr>
              <a:t>“</a:t>
            </a:r>
            <a:endParaRPr/>
          </a:p>
        </p:txBody>
      </p:sp>
      <p:sp>
        <p:nvSpPr>
          <p:cNvPr id="124" name="Google Shape;124;p45"/>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p:cSld name="Carte nom">
    <p:spTree>
      <p:nvGrpSpPr>
        <p:cNvPr id="125" name="Shape 125"/>
        <p:cNvGrpSpPr/>
        <p:nvPr/>
      </p:nvGrpSpPr>
      <p:grpSpPr>
        <a:xfrm>
          <a:off x="0" y="0"/>
          <a:ext cx="0" cy="0"/>
          <a:chOff x="0" y="0"/>
          <a:chExt cx="0" cy="0"/>
        </a:xfrm>
      </p:grpSpPr>
      <p:sp>
        <p:nvSpPr>
          <p:cNvPr id="126" name="Google Shape;126;p46"/>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6"/>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8" name="Google Shape;128;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nom citation">
  <p:cSld name="Carte nom citation">
    <p:spTree>
      <p:nvGrpSpPr>
        <p:cNvPr id="132" name="Shape 132"/>
        <p:cNvGrpSpPr/>
        <p:nvPr/>
      </p:nvGrpSpPr>
      <p:grpSpPr>
        <a:xfrm>
          <a:off x="0" y="0"/>
          <a:ext cx="0" cy="0"/>
          <a:chOff x="0" y="0"/>
          <a:chExt cx="0" cy="0"/>
        </a:xfrm>
      </p:grpSpPr>
      <p:sp>
        <p:nvSpPr>
          <p:cNvPr id="133" name="Google Shape;133;p47"/>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7"/>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5" name="Google Shape;135;p47"/>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6" name="Google Shape;136;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
        <p:nvSpPr>
          <p:cNvPr id="140" name="Google Shape;140;p47"/>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8000">
                <a:solidFill>
                  <a:schemeClr val="accent1"/>
                </a:solidFill>
                <a:latin typeface="Arial"/>
                <a:ea typeface="Arial"/>
                <a:cs typeface="Arial"/>
                <a:sym typeface="Arial"/>
              </a:rPr>
              <a:t>“</a:t>
            </a:r>
            <a:endParaRPr/>
          </a:p>
        </p:txBody>
      </p:sp>
      <p:sp>
        <p:nvSpPr>
          <p:cNvPr id="141" name="Google Shape;141;p47"/>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rai ou faux">
  <p:cSld name="Vrai ou faux">
    <p:spTree>
      <p:nvGrpSpPr>
        <p:cNvPr id="142" name="Shape 142"/>
        <p:cNvGrpSpPr/>
        <p:nvPr/>
      </p:nvGrpSpPr>
      <p:grpSpPr>
        <a:xfrm>
          <a:off x="0" y="0"/>
          <a:ext cx="0" cy="0"/>
          <a:chOff x="0" y="0"/>
          <a:chExt cx="0" cy="0"/>
        </a:xfrm>
      </p:grpSpPr>
      <p:sp>
        <p:nvSpPr>
          <p:cNvPr id="143" name="Google Shape;143;p48"/>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8"/>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5" name="Google Shape;145;p48"/>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6" name="Google Shape;146;p4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8"/>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8"/>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50" name="Shape 150"/>
        <p:cNvGrpSpPr/>
        <p:nvPr/>
      </p:nvGrpSpPr>
      <p:grpSpPr>
        <a:xfrm>
          <a:off x="0" y="0"/>
          <a:ext cx="0" cy="0"/>
          <a:chOff x="0" y="0"/>
          <a:chExt cx="0" cy="0"/>
        </a:xfrm>
      </p:grpSpPr>
      <p:sp>
        <p:nvSpPr>
          <p:cNvPr id="151" name="Google Shape;151;p49"/>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9"/>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3" name="Google Shape;153;p4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4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57" name="Shape 157"/>
        <p:cNvGrpSpPr/>
        <p:nvPr/>
      </p:nvGrpSpPr>
      <p:grpSpPr>
        <a:xfrm>
          <a:off x="0" y="0"/>
          <a:ext cx="0" cy="0"/>
          <a:chOff x="0" y="0"/>
          <a:chExt cx="0" cy="0"/>
        </a:xfrm>
      </p:grpSpPr>
      <p:sp>
        <p:nvSpPr>
          <p:cNvPr id="158" name="Google Shape;158;p50"/>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50"/>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60" name="Google Shape;160;p5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49" name="Shape 49"/>
        <p:cNvGrpSpPr/>
        <p:nvPr/>
      </p:nvGrpSpPr>
      <p:grpSpPr>
        <a:xfrm>
          <a:off x="0" y="0"/>
          <a:ext cx="0" cy="0"/>
          <a:chOff x="0" y="0"/>
          <a:chExt cx="0" cy="0"/>
        </a:xfrm>
      </p:grpSpPr>
      <p:sp>
        <p:nvSpPr>
          <p:cNvPr id="50" name="Google Shape;50;p3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2" name="Google Shape;52;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56" name="Shape 56"/>
        <p:cNvGrpSpPr/>
        <p:nvPr/>
      </p:nvGrpSpPr>
      <p:grpSpPr>
        <a:xfrm>
          <a:off x="0" y="0"/>
          <a:ext cx="0" cy="0"/>
          <a:chOff x="0" y="0"/>
          <a:chExt cx="0" cy="0"/>
        </a:xfrm>
      </p:grpSpPr>
      <p:sp>
        <p:nvSpPr>
          <p:cNvPr id="57" name="Google Shape;57;p3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9" name="Google Shape;59;p3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0" name="Google Shape;60;p3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61" name="Google Shape;61;p3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2" name="Google Shape;62;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66" name="Shape 66"/>
        <p:cNvGrpSpPr/>
        <p:nvPr/>
      </p:nvGrpSpPr>
      <p:grpSpPr>
        <a:xfrm>
          <a:off x="0" y="0"/>
          <a:ext cx="0" cy="0"/>
          <a:chOff x="0" y="0"/>
          <a:chExt cx="0" cy="0"/>
        </a:xfrm>
      </p:grpSpPr>
      <p:sp>
        <p:nvSpPr>
          <p:cNvPr id="67" name="Google Shape;67;p38"/>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8"/>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9" name="Google Shape;69;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73" name="Shape 73"/>
        <p:cNvGrpSpPr/>
        <p:nvPr/>
      </p:nvGrpSpPr>
      <p:grpSpPr>
        <a:xfrm>
          <a:off x="0" y="0"/>
          <a:ext cx="0" cy="0"/>
          <a:chOff x="0" y="0"/>
          <a:chExt cx="0" cy="0"/>
        </a:xfrm>
      </p:grpSpPr>
      <p:sp>
        <p:nvSpPr>
          <p:cNvPr id="74" name="Google Shape;74;p39"/>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9"/>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6" name="Google Shape;76;p39"/>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7" name="Google Shape;77;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81" name="Shape 81"/>
        <p:cNvGrpSpPr/>
        <p:nvPr/>
      </p:nvGrpSpPr>
      <p:grpSpPr>
        <a:xfrm>
          <a:off x="0" y="0"/>
          <a:ext cx="0" cy="0"/>
          <a:chOff x="0" y="0"/>
          <a:chExt cx="0" cy="0"/>
        </a:xfrm>
      </p:grpSpPr>
      <p:sp>
        <p:nvSpPr>
          <p:cNvPr id="82" name="Google Shape;82;p4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87" name="Shape 87"/>
        <p:cNvGrpSpPr/>
        <p:nvPr/>
      </p:nvGrpSpPr>
      <p:grpSpPr>
        <a:xfrm>
          <a:off x="0" y="0"/>
          <a:ext cx="0" cy="0"/>
          <a:chOff x="0" y="0"/>
          <a:chExt cx="0" cy="0"/>
        </a:xfrm>
      </p:grpSpPr>
      <p:sp>
        <p:nvSpPr>
          <p:cNvPr id="88" name="Google Shape;88;p4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92" name="Shape 92"/>
        <p:cNvGrpSpPr/>
        <p:nvPr/>
      </p:nvGrpSpPr>
      <p:grpSpPr>
        <a:xfrm>
          <a:off x="0" y="0"/>
          <a:ext cx="0" cy="0"/>
          <a:chOff x="0" y="0"/>
          <a:chExt cx="0" cy="0"/>
        </a:xfrm>
      </p:grpSpPr>
      <p:sp>
        <p:nvSpPr>
          <p:cNvPr id="93" name="Google Shape;93;p42"/>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5" name="Google Shape;95;p42"/>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6" name="Google Shape;96;p4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00" name="Shape 100"/>
        <p:cNvGrpSpPr/>
        <p:nvPr/>
      </p:nvGrpSpPr>
      <p:grpSpPr>
        <a:xfrm>
          <a:off x="0" y="0"/>
          <a:ext cx="0" cy="0"/>
          <a:chOff x="0" y="0"/>
          <a:chExt cx="0" cy="0"/>
        </a:xfrm>
      </p:grpSpPr>
      <p:sp>
        <p:nvSpPr>
          <p:cNvPr id="101" name="Google Shape;101;p43"/>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168DBA"/>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p:nvPr>
            <p:ph idx="2" type="pic"/>
          </p:nvPr>
        </p:nvSpPr>
        <p:spPr>
          <a:xfrm>
            <a:off x="2589212" y="634965"/>
            <a:ext cx="8915400" cy="3854970"/>
          </a:xfrm>
          <a:prstGeom prst="rect">
            <a:avLst/>
          </a:prstGeom>
          <a:noFill/>
          <a:ln>
            <a:noFill/>
          </a:ln>
        </p:spPr>
      </p:sp>
      <p:sp>
        <p:nvSpPr>
          <p:cNvPr id="103" name="Google Shape;103;p43"/>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4" name="Google Shape;104;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4DCE3"/>
            </a:gs>
          </a:gsLst>
          <a:lin ang="5400000" scaled="0"/>
        </a:gradFill>
      </p:bgPr>
    </p:bg>
    <p:spTree>
      <p:nvGrpSpPr>
        <p:cNvPr id="9" name="Shape 9"/>
        <p:cNvGrpSpPr/>
        <p:nvPr/>
      </p:nvGrpSpPr>
      <p:grpSpPr>
        <a:xfrm>
          <a:off x="0" y="0"/>
          <a:ext cx="0" cy="0"/>
          <a:chOff x="0" y="0"/>
          <a:chExt cx="0" cy="0"/>
        </a:xfrm>
      </p:grpSpPr>
      <p:grpSp>
        <p:nvGrpSpPr>
          <p:cNvPr id="10" name="Google Shape;10;p34"/>
          <p:cNvGrpSpPr/>
          <p:nvPr/>
        </p:nvGrpSpPr>
        <p:grpSpPr>
          <a:xfrm>
            <a:off x="1" y="228600"/>
            <a:ext cx="2851516" cy="6638628"/>
            <a:chOff x="2487613" y="285750"/>
            <a:chExt cx="2428875" cy="5654676"/>
          </a:xfrm>
        </p:grpSpPr>
        <p:sp>
          <p:nvSpPr>
            <p:cNvPr id="11" name="Google Shape;11;p34"/>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4"/>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4"/>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4"/>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4"/>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4"/>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4"/>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4"/>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4"/>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4"/>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4"/>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4"/>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34"/>
          <p:cNvGrpSpPr/>
          <p:nvPr/>
        </p:nvGrpSpPr>
        <p:grpSpPr>
          <a:xfrm>
            <a:off x="27222" y="157"/>
            <a:ext cx="2356674" cy="6853096"/>
            <a:chOff x="6627813" y="195610"/>
            <a:chExt cx="1952625" cy="5678141"/>
          </a:xfrm>
        </p:grpSpPr>
        <p:sp>
          <p:nvSpPr>
            <p:cNvPr id="24" name="Google Shape;24;p34"/>
            <p:cNvSpPr/>
            <p:nvPr/>
          </p:nvSpPr>
          <p:spPr>
            <a:xfrm>
              <a:off x="6627813" y="195610"/>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4"/>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4"/>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4"/>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4"/>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4"/>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4"/>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4"/>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4"/>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4"/>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4"/>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4"/>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4"/>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168DBA"/>
              </a:buClr>
              <a:buSzPts val="3600"/>
              <a:buFont typeface="Century Gothic"/>
              <a:buNone/>
              <a:defRPr b="0" i="0" sz="3600" u="none" cap="none" strike="noStrike">
                <a:solidFill>
                  <a:srgbClr val="168DB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8" name="Google Shape;38;p34"/>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3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3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3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lespaniersdelisac.erwangentric.fr/" TargetMode="Externa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
          <p:cNvPicPr preferRelativeResize="0"/>
          <p:nvPr/>
        </p:nvPicPr>
        <p:blipFill rotWithShape="1">
          <a:blip r:embed="rId3">
            <a:alphaModFix/>
          </a:blip>
          <a:srcRect b="0" l="0" r="0" t="0"/>
          <a:stretch/>
        </p:blipFill>
        <p:spPr>
          <a:xfrm>
            <a:off x="1790700" y="1524000"/>
            <a:ext cx="8610600" cy="3810000"/>
          </a:xfrm>
          <a:prstGeom prst="rect">
            <a:avLst/>
          </a:prstGeom>
          <a:noFill/>
          <a:ln>
            <a:noFill/>
          </a:ln>
        </p:spPr>
      </p:pic>
      <p:sp>
        <p:nvSpPr>
          <p:cNvPr id="169" name="Google Shape;169;p1"/>
          <p:cNvSpPr txBox="1"/>
          <p:nvPr/>
        </p:nvSpPr>
        <p:spPr>
          <a:xfrm>
            <a:off x="3917831" y="6081623"/>
            <a:ext cx="435633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baseline="30000" i="0" lang="fr-FR" sz="1800" u="none" cap="none" strike="noStrike">
                <a:solidFill>
                  <a:srgbClr val="683B11"/>
                </a:solidFill>
                <a:latin typeface="Spartan"/>
                <a:ea typeface="Spartan"/>
                <a:cs typeface="Spartan"/>
                <a:sym typeface="Spartan"/>
              </a:rPr>
              <a:t>Erwan Gentric </a:t>
            </a:r>
            <a:r>
              <a:rPr b="0" baseline="30000" i="0" lang="fr-FR" sz="1800" u="none" cap="none" strike="noStrike">
                <a:solidFill>
                  <a:srgbClr val="683B11"/>
                </a:solidFill>
                <a:latin typeface="Spartan"/>
                <a:ea typeface="Spartan"/>
                <a:cs typeface="Spartan"/>
                <a:sym typeface="Spartan"/>
              </a:rPr>
              <a:t>- Promotion 2021 - Développeur Web et Web Mobile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48" name="Google Shape;248;p10"/>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Arborescence du site visiteur</a:t>
            </a:r>
            <a:endParaRPr/>
          </a:p>
        </p:txBody>
      </p:sp>
      <p:pic>
        <p:nvPicPr>
          <p:cNvPr id="249" name="Google Shape;249;p10"/>
          <p:cNvPicPr preferRelativeResize="0"/>
          <p:nvPr/>
        </p:nvPicPr>
        <p:blipFill rotWithShape="1">
          <a:blip r:embed="rId3">
            <a:alphaModFix/>
          </a:blip>
          <a:srcRect b="0" l="0" r="0" t="0"/>
          <a:stretch/>
        </p:blipFill>
        <p:spPr>
          <a:xfrm>
            <a:off x="2589212" y="2305878"/>
            <a:ext cx="7142988" cy="35737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55" name="Google Shape;255;p11"/>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Arborescence du site Adhérent</a:t>
            </a:r>
            <a:endParaRPr/>
          </a:p>
        </p:txBody>
      </p:sp>
      <p:pic>
        <p:nvPicPr>
          <p:cNvPr id="256" name="Google Shape;256;p11"/>
          <p:cNvPicPr preferRelativeResize="0"/>
          <p:nvPr/>
        </p:nvPicPr>
        <p:blipFill rotWithShape="1">
          <a:blip r:embed="rId3">
            <a:alphaModFix/>
          </a:blip>
          <a:srcRect b="0" l="0" r="0" t="0"/>
          <a:stretch/>
        </p:blipFill>
        <p:spPr>
          <a:xfrm>
            <a:off x="2615946" y="2458411"/>
            <a:ext cx="6960108" cy="35844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63" name="Google Shape;263;p12"/>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MCD</a:t>
            </a:r>
            <a:endParaRPr/>
          </a:p>
        </p:txBody>
      </p:sp>
      <p:pic>
        <p:nvPicPr>
          <p:cNvPr id="264" name="Google Shape;264;p12"/>
          <p:cNvPicPr preferRelativeResize="0"/>
          <p:nvPr/>
        </p:nvPicPr>
        <p:blipFill rotWithShape="1">
          <a:blip r:embed="rId3">
            <a:alphaModFix/>
          </a:blip>
          <a:srcRect b="0" l="0" r="0" t="0"/>
          <a:stretch/>
        </p:blipFill>
        <p:spPr>
          <a:xfrm>
            <a:off x="2690191" y="1948173"/>
            <a:ext cx="7468561" cy="475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71" name="Google Shape;271;p13"/>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MLD</a:t>
            </a:r>
            <a:endParaRPr/>
          </a:p>
        </p:txBody>
      </p:sp>
      <p:pic>
        <p:nvPicPr>
          <p:cNvPr id="272" name="Google Shape;272;p13"/>
          <p:cNvPicPr preferRelativeResize="0"/>
          <p:nvPr/>
        </p:nvPicPr>
        <p:blipFill rotWithShape="1">
          <a:blip r:embed="rId3">
            <a:alphaModFix/>
          </a:blip>
          <a:srcRect b="0" l="0" r="0" t="0"/>
          <a:stretch/>
        </p:blipFill>
        <p:spPr>
          <a:xfrm>
            <a:off x="2589212" y="1913690"/>
            <a:ext cx="7468561" cy="48799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78" name="Google Shape;278;p14"/>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d’utilisation</a:t>
            </a:r>
            <a:endParaRPr/>
          </a:p>
        </p:txBody>
      </p:sp>
      <p:pic>
        <p:nvPicPr>
          <p:cNvPr id="279" name="Google Shape;279;p14"/>
          <p:cNvPicPr preferRelativeResize="0"/>
          <p:nvPr/>
        </p:nvPicPr>
        <p:blipFill rotWithShape="1">
          <a:blip r:embed="rId3">
            <a:alphaModFix/>
          </a:blip>
          <a:srcRect b="0" l="0" r="0" t="0"/>
          <a:stretch/>
        </p:blipFill>
        <p:spPr>
          <a:xfrm>
            <a:off x="4505739" y="1637271"/>
            <a:ext cx="4545496" cy="52207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85" name="Google Shape;285;p15"/>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3F3F3F"/>
                </a:solidFill>
                <a:latin typeface="Spartan"/>
                <a:ea typeface="Spartan"/>
                <a:cs typeface="Spartan"/>
                <a:sym typeface="Spartan"/>
              </a:rPr>
              <a:t> </a:t>
            </a:r>
            <a:r>
              <a:rPr lang="fr-FR" sz="1800">
                <a:solidFill>
                  <a:srgbClr val="683B11"/>
                </a:solidFill>
                <a:latin typeface="Spartan"/>
                <a:ea typeface="Spartan"/>
                <a:cs typeface="Spartan"/>
                <a:sym typeface="Spartan"/>
              </a:rPr>
              <a:t>Diagrammes d’activités connexion utilisateur</a:t>
            </a:r>
            <a:endParaRPr/>
          </a:p>
        </p:txBody>
      </p:sp>
      <p:pic>
        <p:nvPicPr>
          <p:cNvPr id="286" name="Google Shape;286;p15"/>
          <p:cNvPicPr preferRelativeResize="0"/>
          <p:nvPr/>
        </p:nvPicPr>
        <p:blipFill rotWithShape="1">
          <a:blip r:embed="rId3">
            <a:alphaModFix/>
          </a:blip>
          <a:srcRect b="0" l="0" r="0" t="0"/>
          <a:stretch/>
        </p:blipFill>
        <p:spPr>
          <a:xfrm>
            <a:off x="2831075" y="1982669"/>
            <a:ext cx="7214073" cy="48063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92" name="Google Shape;292;p16"/>
          <p:cNvSpPr txBox="1"/>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Diagramme d’activité modification de contenu</a:t>
            </a:r>
            <a:endParaRPr/>
          </a:p>
        </p:txBody>
      </p:sp>
      <p:pic>
        <p:nvPicPr>
          <p:cNvPr id="293" name="Google Shape;293;p16"/>
          <p:cNvPicPr preferRelativeResize="0"/>
          <p:nvPr/>
        </p:nvPicPr>
        <p:blipFill rotWithShape="1">
          <a:blip r:embed="rId3">
            <a:alphaModFix/>
          </a:blip>
          <a:srcRect b="0" l="0" r="0" t="0"/>
          <a:stretch/>
        </p:blipFill>
        <p:spPr>
          <a:xfrm>
            <a:off x="3315021" y="1821960"/>
            <a:ext cx="5232631" cy="50360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7"/>
          <p:cNvSpPr txBox="1"/>
          <p:nvPr>
            <p:ph type="title"/>
          </p:nvPr>
        </p:nvSpPr>
        <p:spPr>
          <a:xfrm>
            <a:off x="2589212" y="597606"/>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299" name="Google Shape;299;p17"/>
          <p:cNvSpPr txBox="1"/>
          <p:nvPr/>
        </p:nvSpPr>
        <p:spPr>
          <a:xfrm>
            <a:off x="2589212" y="1540189"/>
            <a:ext cx="8915400" cy="494012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Conception du front-end</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Le frameworks Bootstrap 5  pour son système de grid, ses menus Burger et son côté responsive </a:t>
            </a:r>
            <a:endParaRPr/>
          </a:p>
          <a:p>
            <a:pPr indent="0" lvl="0" marL="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des icônes de bootstrap et de Font Awesome</a:t>
            </a:r>
            <a:endParaRPr sz="1800">
              <a:solidFill>
                <a:srgbClr val="683B11"/>
              </a:solidFill>
              <a:latin typeface="Spartan"/>
              <a:ea typeface="Spartan"/>
              <a:cs typeface="Spartan"/>
              <a:sym typeface="Spartan"/>
            </a:endParaRPr>
          </a:p>
          <a:p>
            <a:pPr indent="-228600" lvl="0" marL="34290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du  SAAS pour compiler mes CSS</a:t>
            </a:r>
            <a:endParaRPr/>
          </a:p>
          <a:p>
            <a:pPr indent="-228600" lvl="0" marL="34290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Utilisation de Google Fonts pour les typos</a:t>
            </a:r>
            <a:endParaRPr/>
          </a:p>
          <a:p>
            <a:pPr indent="-228600" lvl="0" marL="34290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    Utilisation du javascript et sa bibliothèque jquery pour son select boxes et le Multi-select boxes</a:t>
            </a:r>
            <a:endParaRPr/>
          </a:p>
          <a:p>
            <a:pPr indent="0" lvl="0" marL="0" marR="0" rtl="0" algn="l">
              <a:spcBef>
                <a:spcPts val="1000"/>
              </a:spcBef>
              <a:spcAft>
                <a:spcPts val="0"/>
              </a:spcAft>
              <a:buClr>
                <a:schemeClr val="accent1"/>
              </a:buClr>
              <a:buSzPts val="1800"/>
              <a:buFont typeface="Noto Sans Symbols"/>
              <a:buNone/>
            </a:pPr>
            <a:r>
              <a:t/>
            </a:r>
            <a:endParaRPr sz="1800">
              <a:solidFill>
                <a:srgbClr val="3F3F3F"/>
              </a:solidFill>
              <a:latin typeface="Spartan"/>
              <a:ea typeface="Spartan"/>
              <a:cs typeface="Spartan"/>
              <a:sym typeface="Spartan"/>
            </a:endParaRPr>
          </a:p>
        </p:txBody>
      </p:sp>
      <p:pic>
        <p:nvPicPr>
          <p:cNvPr id="300" name="Google Shape;300;p17"/>
          <p:cNvPicPr preferRelativeResize="0"/>
          <p:nvPr/>
        </p:nvPicPr>
        <p:blipFill rotWithShape="1">
          <a:blip r:embed="rId3">
            <a:alphaModFix/>
          </a:blip>
          <a:srcRect b="0" l="0" r="0" t="0"/>
          <a:stretch/>
        </p:blipFill>
        <p:spPr>
          <a:xfrm>
            <a:off x="477078" y="1878496"/>
            <a:ext cx="1550504" cy="1550504"/>
          </a:xfrm>
          <a:prstGeom prst="rect">
            <a:avLst/>
          </a:prstGeom>
          <a:noFill/>
          <a:ln>
            <a:noFill/>
          </a:ln>
        </p:spPr>
      </p:pic>
      <p:pic>
        <p:nvPicPr>
          <p:cNvPr id="301" name="Google Shape;301;p17"/>
          <p:cNvPicPr preferRelativeResize="0"/>
          <p:nvPr/>
        </p:nvPicPr>
        <p:blipFill rotWithShape="1">
          <a:blip r:embed="rId4">
            <a:alphaModFix/>
          </a:blip>
          <a:srcRect b="0" l="0" r="0" t="0"/>
          <a:stretch/>
        </p:blipFill>
        <p:spPr>
          <a:xfrm>
            <a:off x="482946" y="3609047"/>
            <a:ext cx="1544636" cy="802408"/>
          </a:xfrm>
          <a:prstGeom prst="rect">
            <a:avLst/>
          </a:prstGeom>
          <a:noFill/>
          <a:ln>
            <a:noFill/>
          </a:ln>
        </p:spPr>
      </p:pic>
      <p:pic>
        <p:nvPicPr>
          <p:cNvPr id="302" name="Google Shape;302;p17"/>
          <p:cNvPicPr preferRelativeResize="0"/>
          <p:nvPr/>
        </p:nvPicPr>
        <p:blipFill rotWithShape="1">
          <a:blip r:embed="rId5">
            <a:alphaModFix/>
          </a:blip>
          <a:srcRect b="0" l="0" r="0" t="0"/>
          <a:stretch/>
        </p:blipFill>
        <p:spPr>
          <a:xfrm>
            <a:off x="457199" y="4651304"/>
            <a:ext cx="1444487" cy="963292"/>
          </a:xfrm>
          <a:prstGeom prst="rect">
            <a:avLst/>
          </a:prstGeom>
          <a:noFill/>
          <a:ln>
            <a:noFill/>
          </a:ln>
        </p:spPr>
      </p:pic>
      <p:pic>
        <p:nvPicPr>
          <p:cNvPr id="303" name="Google Shape;303;p17"/>
          <p:cNvPicPr preferRelativeResize="0"/>
          <p:nvPr/>
        </p:nvPicPr>
        <p:blipFill rotWithShape="1">
          <a:blip r:embed="rId6">
            <a:alphaModFix/>
          </a:blip>
          <a:srcRect b="0" l="0" r="0" t="0"/>
          <a:stretch/>
        </p:blipFill>
        <p:spPr>
          <a:xfrm>
            <a:off x="477078" y="5854446"/>
            <a:ext cx="1444487" cy="6173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309" name="Google Shape;309;p18"/>
          <p:cNvSpPr txBox="1"/>
          <p:nvPr/>
        </p:nvSpPr>
        <p:spPr>
          <a:xfrm>
            <a:off x="2589212" y="1540189"/>
            <a:ext cx="8915400" cy="69851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Intégration de l’API open street map</a:t>
            </a:r>
            <a:endParaRPr sz="1800">
              <a:solidFill>
                <a:srgbClr val="683B11"/>
              </a:solidFill>
              <a:latin typeface="Spartan"/>
              <a:ea typeface="Spartan"/>
              <a:cs typeface="Spartan"/>
              <a:sym typeface="Spartan"/>
            </a:endParaRPr>
          </a:p>
        </p:txBody>
      </p:sp>
      <p:pic>
        <p:nvPicPr>
          <p:cNvPr id="310" name="Google Shape;310;p18"/>
          <p:cNvPicPr preferRelativeResize="0"/>
          <p:nvPr/>
        </p:nvPicPr>
        <p:blipFill rotWithShape="1">
          <a:blip r:embed="rId3">
            <a:alphaModFix/>
          </a:blip>
          <a:srcRect b="0" l="0" r="0" t="0"/>
          <a:stretch/>
        </p:blipFill>
        <p:spPr>
          <a:xfrm>
            <a:off x="2411896" y="2327890"/>
            <a:ext cx="9092716" cy="35757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front-end </a:t>
            </a:r>
            <a:endParaRPr/>
          </a:p>
        </p:txBody>
      </p:sp>
      <p:sp>
        <p:nvSpPr>
          <p:cNvPr id="316" name="Google Shape;316;p19"/>
          <p:cNvSpPr/>
          <p:nvPr/>
        </p:nvSpPr>
        <p:spPr>
          <a:xfrm>
            <a:off x="2592925" y="1524000"/>
            <a:ext cx="9307527" cy="5250159"/>
          </a:xfrm>
          <a:prstGeom prst="rect">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7" name="Google Shape;317;p19"/>
          <p:cNvSpPr txBox="1"/>
          <p:nvPr/>
        </p:nvSpPr>
        <p:spPr>
          <a:xfrm>
            <a:off x="2592925" y="1630017"/>
            <a:ext cx="9244979" cy="51706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fr-FR" sz="1100">
                <a:solidFill>
                  <a:srgbClr val="CCCCCC"/>
                </a:solidFill>
                <a:latin typeface="Consolas"/>
                <a:ea typeface="Consolas"/>
                <a:cs typeface="Consolas"/>
                <a:sym typeface="Consolas"/>
              </a:rPr>
              <a:t>&lt;</a:t>
            </a:r>
            <a:r>
              <a:rPr b="0" lang="fr-FR" sz="1100">
                <a:solidFill>
                  <a:srgbClr val="F92672"/>
                </a:solidFill>
                <a:latin typeface="Consolas"/>
                <a:ea typeface="Consolas"/>
                <a:cs typeface="Consolas"/>
                <a:sym typeface="Consolas"/>
              </a:rPr>
              <a:t>script</a:t>
            </a:r>
            <a:r>
              <a:rPr b="0" lang="fr-FR" sz="1100">
                <a:solidFill>
                  <a:srgbClr val="CCCCCC"/>
                </a:solidFill>
                <a:latin typeface="Consolas"/>
                <a:ea typeface="Consolas"/>
                <a:cs typeface="Consolas"/>
                <a:sym typeface="Consolas"/>
              </a:rPr>
              <a:t> </a:t>
            </a:r>
            <a:r>
              <a:rPr b="0" lang="fr-FR" sz="1100">
                <a:solidFill>
                  <a:srgbClr val="FD971F"/>
                </a:solidFill>
                <a:latin typeface="Consolas"/>
                <a:ea typeface="Consolas"/>
                <a:cs typeface="Consolas"/>
                <a:sym typeface="Consolas"/>
              </a:rPr>
              <a:t>src</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"https://unpkg.com/leaflet@1.7.1/dist/leaflet.js"</a:t>
            </a:r>
            <a:r>
              <a:rPr b="0" lang="fr-FR" sz="1100">
                <a:solidFill>
                  <a:srgbClr val="CCCCCC"/>
                </a:solidFill>
                <a:latin typeface="Consolas"/>
                <a:ea typeface="Consolas"/>
                <a:cs typeface="Consolas"/>
                <a:sym typeface="Consolas"/>
              </a:rPr>
              <a:t> </a:t>
            </a:r>
            <a:r>
              <a:rPr b="0" lang="fr-FR" sz="1100">
                <a:solidFill>
                  <a:srgbClr val="FD971F"/>
                </a:solidFill>
                <a:latin typeface="Consolas"/>
                <a:ea typeface="Consolas"/>
                <a:cs typeface="Consolas"/>
                <a:sym typeface="Consolas"/>
              </a:rPr>
              <a:t>integrity</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"sha512-XQoYMqMTK8LvdxXYG3nZ448hOEQiglfqkJs1NOQV44cWnUrBc8PkAOcXy20w0vlaXaVUearIOBhiXZ5V3ynxwA=="</a:t>
            </a:r>
            <a:r>
              <a:rPr b="0" lang="fr-FR" sz="1100">
                <a:solidFill>
                  <a:srgbClr val="CCCCCC"/>
                </a:solidFill>
                <a:latin typeface="Consolas"/>
                <a:ea typeface="Consolas"/>
                <a:cs typeface="Consolas"/>
                <a:sym typeface="Consolas"/>
              </a:rPr>
              <a:t> </a:t>
            </a:r>
            <a:r>
              <a:rPr b="0" lang="fr-FR" sz="1100">
                <a:solidFill>
                  <a:srgbClr val="FD971F"/>
                </a:solidFill>
                <a:latin typeface="Consolas"/>
                <a:ea typeface="Consolas"/>
                <a:cs typeface="Consolas"/>
                <a:sym typeface="Consolas"/>
              </a:rPr>
              <a:t>crossorigin</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a:t>
            </a:r>
            <a:r>
              <a:rPr b="0" lang="fr-FR" sz="1100">
                <a:solidFill>
                  <a:srgbClr val="CCCCCC"/>
                </a:solidFill>
                <a:latin typeface="Consolas"/>
                <a:ea typeface="Consolas"/>
                <a:cs typeface="Consolas"/>
                <a:sym typeface="Consolas"/>
              </a:rPr>
              <a:t>&gt;&lt;/</a:t>
            </a:r>
            <a:r>
              <a:rPr b="0" lang="fr-FR" sz="1100">
                <a:solidFill>
                  <a:srgbClr val="F92672"/>
                </a:solidFill>
                <a:latin typeface="Consolas"/>
                <a:ea typeface="Consolas"/>
                <a:cs typeface="Consolas"/>
                <a:sym typeface="Consolas"/>
              </a:rPr>
              <a:t>script</a:t>
            </a:r>
            <a:r>
              <a:rPr b="0" lang="fr-FR" sz="1100">
                <a:solidFill>
                  <a:srgbClr val="CCCCCC"/>
                </a:solidFill>
                <a:latin typeface="Consolas"/>
                <a:ea typeface="Consolas"/>
                <a:cs typeface="Consolas"/>
                <a:sym typeface="Consolas"/>
              </a:rPr>
              <a:t>&gt;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    &lt;</a:t>
            </a:r>
            <a:r>
              <a:rPr b="0" lang="fr-FR" sz="1100">
                <a:solidFill>
                  <a:srgbClr val="F92672"/>
                </a:solidFill>
                <a:latin typeface="Consolas"/>
                <a:ea typeface="Consolas"/>
                <a:cs typeface="Consolas"/>
                <a:sym typeface="Consolas"/>
              </a:rPr>
              <a:t>script</a:t>
            </a:r>
            <a:r>
              <a:rPr b="0" lang="fr-FR" sz="1100">
                <a:solidFill>
                  <a:srgbClr val="CCCCCC"/>
                </a:solidFill>
                <a:latin typeface="Consolas"/>
                <a:ea typeface="Consolas"/>
                <a:cs typeface="Consolas"/>
                <a:sym typeface="Consolas"/>
              </a:rPr>
              <a:t> </a:t>
            </a:r>
            <a:r>
              <a:rPr b="0" lang="fr-FR" sz="1100">
                <a:solidFill>
                  <a:srgbClr val="FD971F"/>
                </a:solidFill>
                <a:latin typeface="Consolas"/>
                <a:ea typeface="Consolas"/>
                <a:cs typeface="Consolas"/>
                <a:sym typeface="Consolas"/>
              </a:rPr>
              <a:t>type</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"text/javascript"</a:t>
            </a:r>
            <a:r>
              <a:rPr b="0" lang="fr-FR" sz="1100">
                <a:solidFill>
                  <a:srgbClr val="CCCCCC"/>
                </a:solidFill>
                <a:latin typeface="Consolas"/>
                <a:ea typeface="Consolas"/>
                <a:cs typeface="Consolas"/>
                <a:sym typeface="Consolas"/>
              </a:rPr>
              <a:t>&gt;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        </a:t>
            </a:r>
            <a:r>
              <a:rPr b="0" lang="fr-FR" sz="1100">
                <a:solidFill>
                  <a:srgbClr val="696D70"/>
                </a:solidFill>
                <a:latin typeface="Consolas"/>
                <a:ea typeface="Consolas"/>
                <a:cs typeface="Consolas"/>
                <a:sym typeface="Consolas"/>
              </a:rPr>
              <a:t>// On initialise la latitude et la longitude de Paris (centre de la carte)</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49E0FD"/>
                </a:solidFill>
                <a:latin typeface="Consolas"/>
                <a:ea typeface="Consolas"/>
                <a:cs typeface="Consolas"/>
                <a:sym typeface="Consolas"/>
              </a:rPr>
              <a:t>var</a:t>
            </a:r>
            <a:r>
              <a:rPr b="0" lang="fr-FR" sz="1100">
                <a:solidFill>
                  <a:srgbClr val="CCCCCC"/>
                </a:solidFill>
                <a:latin typeface="Consolas"/>
                <a:ea typeface="Consolas"/>
                <a:cs typeface="Consolas"/>
                <a:sym typeface="Consolas"/>
              </a:rPr>
              <a:t> lat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 producer.longitudeDeg }};</a:t>
            </a:r>
            <a:endParaRPr/>
          </a:p>
          <a:p>
            <a:pPr indent="0" lvl="0" marL="0" marR="0" rtl="0" algn="l">
              <a:spcBef>
                <a:spcPts val="0"/>
              </a:spcBef>
              <a:spcAft>
                <a:spcPts val="0"/>
              </a:spcAft>
              <a:buNone/>
            </a:pPr>
            <a:r>
              <a:rPr b="0" lang="fr-FR" sz="1100">
                <a:solidFill>
                  <a:srgbClr val="49E0FD"/>
                </a:solidFill>
                <a:latin typeface="Consolas"/>
                <a:ea typeface="Consolas"/>
                <a:cs typeface="Consolas"/>
                <a:sym typeface="Consolas"/>
              </a:rPr>
              <a:t>var</a:t>
            </a:r>
            <a:r>
              <a:rPr b="0" lang="fr-FR" sz="1100">
                <a:solidFill>
                  <a:srgbClr val="CCCCCC"/>
                </a:solidFill>
                <a:latin typeface="Consolas"/>
                <a:ea typeface="Consolas"/>
                <a:cs typeface="Consolas"/>
                <a:sym typeface="Consolas"/>
              </a:rPr>
              <a:t> lon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 producer.latitudeDeg }};</a:t>
            </a:r>
            <a:endParaRPr/>
          </a:p>
          <a:p>
            <a:pPr indent="0" lvl="0" marL="0" marR="0" rtl="0" algn="l">
              <a:spcBef>
                <a:spcPts val="0"/>
              </a:spcBef>
              <a:spcAft>
                <a:spcPts val="0"/>
              </a:spcAft>
              <a:buNone/>
            </a:pPr>
            <a:r>
              <a:rPr b="0" lang="fr-FR" sz="1100">
                <a:solidFill>
                  <a:srgbClr val="49E0FD"/>
                </a:solidFill>
                <a:latin typeface="Consolas"/>
                <a:ea typeface="Consolas"/>
                <a:cs typeface="Consolas"/>
                <a:sym typeface="Consolas"/>
              </a:rPr>
              <a:t>var</a:t>
            </a:r>
            <a:r>
              <a:rPr b="0" lang="fr-FR" sz="1100">
                <a:solidFill>
                  <a:srgbClr val="CCCCCC"/>
                </a:solidFill>
                <a:latin typeface="Consolas"/>
                <a:ea typeface="Consolas"/>
                <a:cs typeface="Consolas"/>
                <a:sym typeface="Consolas"/>
              </a:rPr>
              <a:t> macarte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AE81FF"/>
                </a:solidFill>
                <a:latin typeface="Consolas"/>
                <a:ea typeface="Consolas"/>
                <a:cs typeface="Consolas"/>
                <a:sym typeface="Consolas"/>
              </a:rPr>
              <a:t>null</a:t>
            </a: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696D70"/>
                </a:solidFill>
                <a:latin typeface="Consolas"/>
                <a:ea typeface="Consolas"/>
                <a:cs typeface="Consolas"/>
                <a:sym typeface="Consolas"/>
              </a:rPr>
              <a:t>// Fonction d'initialisation de la carte</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2BE98A"/>
                </a:solidFill>
                <a:latin typeface="Consolas"/>
                <a:ea typeface="Consolas"/>
                <a:cs typeface="Consolas"/>
                <a:sym typeface="Consolas"/>
              </a:rPr>
              <a:t>function</a:t>
            </a:r>
            <a:r>
              <a:rPr b="0" lang="fr-FR" sz="1100">
                <a:solidFill>
                  <a:srgbClr val="CCCCCC"/>
                </a:solidFill>
                <a:latin typeface="Consolas"/>
                <a:ea typeface="Consolas"/>
                <a:cs typeface="Consolas"/>
                <a:sym typeface="Consolas"/>
              </a:rPr>
              <a:t> </a:t>
            </a:r>
            <a:r>
              <a:rPr b="0" lang="fr-FR" sz="1100">
                <a:solidFill>
                  <a:srgbClr val="B0EC38"/>
                </a:solidFill>
                <a:latin typeface="Consolas"/>
                <a:ea typeface="Consolas"/>
                <a:cs typeface="Consolas"/>
                <a:sym typeface="Consolas"/>
              </a:rPr>
              <a:t>initMap</a:t>
            </a:r>
            <a:r>
              <a:rPr b="0" lang="fr-FR" sz="1100">
                <a:solidFill>
                  <a:srgbClr val="CCCCCC"/>
                </a:solidFill>
                <a:latin typeface="Consolas"/>
                <a:ea typeface="Consolas"/>
                <a:cs typeface="Consolas"/>
                <a:sym typeface="Consolas"/>
              </a:rPr>
              <a:t>() { </a:t>
            </a:r>
            <a:r>
              <a:rPr b="0" lang="fr-FR" sz="1100">
                <a:solidFill>
                  <a:srgbClr val="696D70"/>
                </a:solidFill>
                <a:latin typeface="Consolas"/>
                <a:ea typeface="Consolas"/>
                <a:cs typeface="Consolas"/>
                <a:sym typeface="Consolas"/>
              </a:rPr>
              <a:t>// Créer l'objet "macarte" et l'insèrer dans l'élément HTML qui a l'ID "map"</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macarte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L</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map</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'map'</a:t>
            </a:r>
            <a:r>
              <a:rPr b="0" lang="fr-FR" sz="1100">
                <a:solidFill>
                  <a:srgbClr val="CCCCCC"/>
                </a:solidFill>
                <a:latin typeface="Consolas"/>
                <a:ea typeface="Consolas"/>
                <a:cs typeface="Consolas"/>
                <a:sym typeface="Consolas"/>
              </a:rPr>
              <a:t>)</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setView</a:t>
            </a: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lat</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lon</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AE81FF"/>
                </a:solidFill>
                <a:latin typeface="Consolas"/>
                <a:ea typeface="Consolas"/>
                <a:cs typeface="Consolas"/>
                <a:sym typeface="Consolas"/>
              </a:rPr>
              <a:t>11</a:t>
            </a: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696D70"/>
                </a:solidFill>
                <a:latin typeface="Consolas"/>
                <a:ea typeface="Consolas"/>
                <a:cs typeface="Consolas"/>
                <a:sym typeface="Consolas"/>
              </a:rPr>
              <a:t>// Leaflet ne récupère pas les cartes (tiles) sur un serveur par défaut. Nous devons lui préciser où nous souhaitons les récupérer. Ici, openstreetmap.fr</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L</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tileLayer</a:t>
            </a:r>
            <a:r>
              <a:rPr b="0" lang="fr-FR" sz="1100">
                <a:solidFill>
                  <a:srgbClr val="CCCCCC"/>
                </a:solidFill>
                <a:latin typeface="Consolas"/>
                <a:ea typeface="Consolas"/>
                <a:cs typeface="Consolas"/>
                <a:sym typeface="Consolas"/>
              </a:rPr>
              <a:t>(</a:t>
            </a:r>
            <a:r>
              <a:rPr b="0" lang="fr-FR" sz="1100">
                <a:solidFill>
                  <a:srgbClr val="E6DB74"/>
                </a:solidFill>
                <a:latin typeface="Consolas"/>
                <a:ea typeface="Consolas"/>
                <a:cs typeface="Consolas"/>
                <a:sym typeface="Consolas"/>
              </a:rPr>
              <a:t>'https://{s}.tile.openstreetmap.fr/osmfr/{z}/{x}/{y}.png'</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 </a:t>
            </a:r>
            <a:r>
              <a:rPr b="0" lang="fr-FR" sz="1100">
                <a:solidFill>
                  <a:srgbClr val="696D70"/>
                </a:solidFill>
                <a:latin typeface="Consolas"/>
                <a:ea typeface="Consolas"/>
                <a:cs typeface="Consolas"/>
                <a:sym typeface="Consolas"/>
              </a:rPr>
              <a:t>// Il est toujours bien de laisser le lien vers la source des données</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attribution</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E6DB74"/>
                </a:solidFill>
                <a:latin typeface="Consolas"/>
                <a:ea typeface="Consolas"/>
                <a:cs typeface="Consolas"/>
                <a:sym typeface="Consolas"/>
              </a:rPr>
              <a:t>'données © &lt;a href="//osm.org/copyright"&gt;OpenStreetMap&lt;/a&gt;/ODbL - rendu &lt;a href="//openstreetmap.fr"&gt;OSM France&lt;/a&gt;'</a:t>
            </a:r>
            <a:r>
              <a:rPr b="0" lang="fr-FR" sz="1100">
                <a:solidFill>
                  <a:srgbClr val="F92672"/>
                </a:solidFill>
                <a:latin typeface="Consolas"/>
                <a:ea typeface="Consolas"/>
                <a:cs typeface="Consolas"/>
                <a:sym typeface="Consolas"/>
              </a:rPr>
              <a:t>,</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minZoom</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AE81FF"/>
                </a:solidFill>
                <a:latin typeface="Consolas"/>
                <a:ea typeface="Consolas"/>
                <a:cs typeface="Consolas"/>
                <a:sym typeface="Consolas"/>
              </a:rPr>
              <a:t>1</a:t>
            </a:r>
            <a:r>
              <a:rPr b="0" lang="fr-FR" sz="1100">
                <a:solidFill>
                  <a:srgbClr val="F92672"/>
                </a:solidFill>
                <a:latin typeface="Consolas"/>
                <a:ea typeface="Consolas"/>
                <a:cs typeface="Consolas"/>
                <a:sym typeface="Consolas"/>
              </a:rPr>
              <a:t>,</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maxZoom</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AE81FF"/>
                </a:solidFill>
                <a:latin typeface="Consolas"/>
                <a:ea typeface="Consolas"/>
                <a:cs typeface="Consolas"/>
                <a:sym typeface="Consolas"/>
              </a:rPr>
              <a:t>20</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addTo</a:t>
            </a:r>
            <a:r>
              <a:rPr b="0" lang="fr-FR" sz="1100">
                <a:solidFill>
                  <a:srgbClr val="CCCCCC"/>
                </a:solidFill>
                <a:latin typeface="Consolas"/>
                <a:ea typeface="Consolas"/>
                <a:cs typeface="Consolas"/>
                <a:sym typeface="Consolas"/>
              </a:rPr>
              <a:t>(macarte);</a:t>
            </a:r>
            <a:endParaRPr/>
          </a:p>
          <a:p>
            <a:pPr indent="0" lvl="0" marL="0" marR="0" rtl="0" algn="l">
              <a:spcBef>
                <a:spcPts val="0"/>
              </a:spcBef>
              <a:spcAft>
                <a:spcPts val="0"/>
              </a:spcAft>
              <a:buNone/>
            </a:pPr>
            <a:br>
              <a:rPr b="0" lang="fr-FR" sz="1100">
                <a:solidFill>
                  <a:srgbClr val="CCCCCC"/>
                </a:solidFill>
                <a:latin typeface="Consolas"/>
                <a:ea typeface="Consolas"/>
                <a:cs typeface="Consolas"/>
                <a:sym typeface="Consolas"/>
              </a:rPr>
            </a:br>
            <a:r>
              <a:rPr b="0" lang="fr-FR" sz="1100">
                <a:solidFill>
                  <a:srgbClr val="696D70"/>
                </a:solidFill>
                <a:latin typeface="Consolas"/>
                <a:ea typeface="Consolas"/>
                <a:cs typeface="Consolas"/>
                <a:sym typeface="Consolas"/>
              </a:rPr>
              <a:t>// Nous ajoutons un marqueur</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49E0FD"/>
                </a:solidFill>
                <a:latin typeface="Consolas"/>
                <a:ea typeface="Consolas"/>
                <a:cs typeface="Consolas"/>
                <a:sym typeface="Consolas"/>
              </a:rPr>
              <a:t>var</a:t>
            </a:r>
            <a:r>
              <a:rPr b="0" lang="fr-FR" sz="1100">
                <a:solidFill>
                  <a:srgbClr val="CCCCCC"/>
                </a:solidFill>
                <a:latin typeface="Consolas"/>
                <a:ea typeface="Consolas"/>
                <a:cs typeface="Consolas"/>
                <a:sym typeface="Consolas"/>
              </a:rPr>
              <a:t> marker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L</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marker</a:t>
            </a:r>
            <a:r>
              <a:rPr b="0" lang="fr-FR" sz="1100">
                <a:solidFill>
                  <a:srgbClr val="CCCCCC"/>
                </a:solidFill>
                <a:latin typeface="Consolas"/>
                <a:ea typeface="Consolas"/>
                <a:cs typeface="Consolas"/>
                <a:sym typeface="Consolas"/>
              </a:rPr>
              <a:t>([lat</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lon])</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addTo</a:t>
            </a:r>
            <a:r>
              <a:rPr b="0" lang="fr-FR" sz="1100">
                <a:solidFill>
                  <a:srgbClr val="CCCCCC"/>
                </a:solidFill>
                <a:latin typeface="Consolas"/>
                <a:ea typeface="Consolas"/>
                <a:cs typeface="Consolas"/>
                <a:sym typeface="Consolas"/>
              </a:rPr>
              <a:t>(macarte);</a:t>
            </a:r>
            <a:endParaRPr/>
          </a:p>
          <a:p>
            <a:pPr indent="0" lvl="0" marL="0" marR="0" rtl="0" algn="l">
              <a:spcBef>
                <a:spcPts val="0"/>
              </a:spcBef>
              <a:spcAft>
                <a:spcPts val="0"/>
              </a:spcAft>
              <a:buNone/>
            </a:pPr>
            <a:br>
              <a:rPr b="0" lang="fr-FR" sz="1100">
                <a:solidFill>
                  <a:srgbClr val="CCCCCC"/>
                </a:solidFill>
                <a:latin typeface="Consolas"/>
                <a:ea typeface="Consolas"/>
                <a:cs typeface="Consolas"/>
                <a:sym typeface="Consolas"/>
              </a:rPr>
            </a:b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window</a:t>
            </a:r>
            <a:r>
              <a:rPr b="0" lang="fr-FR" sz="1100">
                <a:solidFill>
                  <a:srgbClr val="F92672"/>
                </a:solidFill>
                <a:latin typeface="Consolas"/>
                <a:ea typeface="Consolas"/>
                <a:cs typeface="Consolas"/>
                <a:sym typeface="Consolas"/>
              </a:rPr>
              <a:t>.</a:t>
            </a:r>
            <a:r>
              <a:rPr b="0" lang="fr-FR" sz="1100">
                <a:solidFill>
                  <a:srgbClr val="B0EC38"/>
                </a:solidFill>
                <a:latin typeface="Consolas"/>
                <a:ea typeface="Consolas"/>
                <a:cs typeface="Consolas"/>
                <a:sym typeface="Consolas"/>
              </a:rPr>
              <a:t>onload</a:t>
            </a:r>
            <a:r>
              <a:rPr b="0" lang="fr-FR" sz="1100">
                <a:solidFill>
                  <a:srgbClr val="CCCCCC"/>
                </a:solidFill>
                <a:latin typeface="Consolas"/>
                <a:ea typeface="Consolas"/>
                <a:cs typeface="Consolas"/>
                <a:sym typeface="Consolas"/>
              </a:rPr>
              <a:t> </a:t>
            </a:r>
            <a:r>
              <a:rPr b="0" lang="fr-FR" sz="1100">
                <a:solidFill>
                  <a:srgbClr val="F92672"/>
                </a:solidFill>
                <a:latin typeface="Consolas"/>
                <a:ea typeface="Consolas"/>
                <a:cs typeface="Consolas"/>
                <a:sym typeface="Consolas"/>
              </a:rPr>
              <a:t>=</a:t>
            </a:r>
            <a:r>
              <a:rPr b="0" lang="fr-FR" sz="1100">
                <a:solidFill>
                  <a:srgbClr val="CCCCCC"/>
                </a:solidFill>
                <a:latin typeface="Consolas"/>
                <a:ea typeface="Consolas"/>
                <a:cs typeface="Consolas"/>
                <a:sym typeface="Consolas"/>
              </a:rPr>
              <a:t> </a:t>
            </a:r>
            <a:r>
              <a:rPr b="0" lang="fr-FR" sz="1100">
                <a:solidFill>
                  <a:srgbClr val="2BE98A"/>
                </a:solidFill>
                <a:latin typeface="Consolas"/>
                <a:ea typeface="Consolas"/>
                <a:cs typeface="Consolas"/>
                <a:sym typeface="Consolas"/>
              </a:rPr>
              <a:t>function</a:t>
            </a:r>
            <a:r>
              <a:rPr b="0" lang="fr-FR" sz="1100">
                <a:solidFill>
                  <a:srgbClr val="CCCCCC"/>
                </a:solidFill>
                <a:latin typeface="Consolas"/>
                <a:ea typeface="Consolas"/>
                <a:cs typeface="Consolas"/>
                <a:sym typeface="Consolas"/>
              </a:rPr>
              <a:t> () { </a:t>
            </a:r>
            <a:r>
              <a:rPr b="0" lang="fr-FR" sz="1100">
                <a:solidFill>
                  <a:srgbClr val="696D70"/>
                </a:solidFill>
                <a:latin typeface="Consolas"/>
                <a:ea typeface="Consolas"/>
                <a:cs typeface="Consolas"/>
                <a:sym typeface="Consolas"/>
              </a:rPr>
              <a:t>// Fonction d'initialisation qui s'exécute lorsque le DOM est chargé</a:t>
            </a:r>
            <a:endParaRPr b="0" sz="11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100">
                <a:solidFill>
                  <a:srgbClr val="B0EC38"/>
                </a:solidFill>
                <a:latin typeface="Consolas"/>
                <a:ea typeface="Consolas"/>
                <a:cs typeface="Consolas"/>
                <a:sym typeface="Consolas"/>
              </a:rPr>
              <a:t>initMap</a:t>
            </a: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100">
                <a:solidFill>
                  <a:srgbClr val="CCCCCC"/>
                </a:solidFill>
                <a:latin typeface="Consolas"/>
                <a:ea typeface="Consolas"/>
                <a:cs typeface="Consolas"/>
                <a:sym typeface="Consolas"/>
              </a:rPr>
              <a:t>    &lt;/</a:t>
            </a:r>
            <a:r>
              <a:rPr b="0" lang="fr-FR" sz="1100">
                <a:solidFill>
                  <a:srgbClr val="F92672"/>
                </a:solidFill>
                <a:latin typeface="Consolas"/>
                <a:ea typeface="Consolas"/>
                <a:cs typeface="Consolas"/>
                <a:sym typeface="Consolas"/>
              </a:rPr>
              <a:t>script</a:t>
            </a:r>
            <a:r>
              <a:rPr b="0" lang="fr-FR" sz="1100">
                <a:solidFill>
                  <a:srgbClr val="CCCCCC"/>
                </a:solidFill>
                <a:latin typeface="Consolas"/>
                <a:ea typeface="Consolas"/>
                <a:cs typeface="Consolas"/>
                <a:sym typeface="Consolas"/>
              </a:rPr>
              <a:t>&gt;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Je me présente</a:t>
            </a:r>
            <a:endParaRPr/>
          </a:p>
        </p:txBody>
      </p:sp>
      <p:sp>
        <p:nvSpPr>
          <p:cNvPr id="175" name="Google Shape;175;p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Erwan Gentric, et j’ai presque 42 ans</a:t>
            </a:r>
            <a:endParaRPr/>
          </a:p>
          <a:p>
            <a:pPr indent="-228600" lvl="0" marL="342900" rtl="0" algn="l">
              <a:spcBef>
                <a:spcPts val="1000"/>
              </a:spcBef>
              <a:spcAft>
                <a:spcPts val="0"/>
              </a:spcAft>
              <a:buSzPts val="1800"/>
              <a:buNone/>
            </a:pPr>
            <a:r>
              <a:t/>
            </a:r>
            <a:endParaRPr>
              <a:solidFill>
                <a:srgbClr val="683B11"/>
              </a:solidFill>
              <a:latin typeface="Spartan"/>
              <a:ea typeface="Spartan"/>
              <a:cs typeface="Spartan"/>
              <a:sym typeface="Spartan"/>
            </a:endParaRPr>
          </a:p>
          <a:p>
            <a:pPr indent="-342900" lvl="0" marL="342900" rtl="0" algn="l">
              <a:spcBef>
                <a:spcPts val="1000"/>
              </a:spcBef>
              <a:spcAft>
                <a:spcPts val="0"/>
              </a:spcAft>
              <a:buSzPts val="1800"/>
              <a:buChar char="🠶"/>
            </a:pPr>
            <a:r>
              <a:rPr lang="fr-FR">
                <a:solidFill>
                  <a:srgbClr val="683B11"/>
                </a:solidFill>
                <a:latin typeface="Spartan"/>
                <a:ea typeface="Spartan"/>
                <a:cs typeface="Spartan"/>
                <a:sym typeface="Spartan"/>
              </a:rPr>
              <a:t>Mon parcours professionnel</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Bac STI Arts Appliqués suivi d’une école d’arts graphiques</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Infographiste et photographe dans le print</a:t>
            </a:r>
            <a:endParaRPr sz="1600">
              <a:solidFill>
                <a:srgbClr val="683B11"/>
              </a:solidFill>
              <a:latin typeface="Spartan"/>
              <a:ea typeface="Spartan"/>
              <a:cs typeface="Spartan"/>
              <a:sym typeface="Spartan"/>
            </a:endParaRPr>
          </a:p>
          <a:p>
            <a:pPr indent="-228600" lvl="0" marL="342900" rtl="0" algn="l">
              <a:spcBef>
                <a:spcPts val="1000"/>
              </a:spcBef>
              <a:spcAft>
                <a:spcPts val="0"/>
              </a:spcAft>
              <a:buSzPts val="1800"/>
              <a:buNone/>
            </a:pPr>
            <a:r>
              <a:t/>
            </a:r>
            <a:endParaRPr>
              <a:solidFill>
                <a:srgbClr val="683B11"/>
              </a:solidFill>
              <a:latin typeface="Spartan"/>
              <a:ea typeface="Spartan"/>
              <a:cs typeface="Spartan"/>
              <a:sym typeface="Spartan"/>
            </a:endParaRPr>
          </a:p>
          <a:p>
            <a:pPr indent="-342900" lvl="0" marL="342900" rtl="0" algn="l">
              <a:spcBef>
                <a:spcPts val="1000"/>
              </a:spcBef>
              <a:spcAft>
                <a:spcPts val="0"/>
              </a:spcAft>
              <a:buSzPts val="1800"/>
              <a:buChar char="🠶"/>
            </a:pPr>
            <a:r>
              <a:rPr lang="fr-FR">
                <a:solidFill>
                  <a:srgbClr val="683B11"/>
                </a:solidFill>
                <a:latin typeface="Spartan"/>
                <a:ea typeface="Spartan"/>
                <a:cs typeface="Spartan"/>
                <a:sym typeface="Spartan"/>
              </a:rPr>
              <a:t>Un projet de transition professionnel avec Transition Pro</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Afin de pouvoir me reconvertir, m’ouvrir de nouvelle possibilité d’embauche,</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tout en pouvant utiliser mon savoir faire acquis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5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5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5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5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500"/>
                                        <p:tgtEl>
                                          <p:spTgt spid="17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2592388" y="623888"/>
            <a:ext cx="8912225" cy="12811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23" name="Google Shape;323;p20"/>
          <p:cNvSpPr txBox="1"/>
          <p:nvPr/>
        </p:nvSpPr>
        <p:spPr>
          <a:xfrm>
            <a:off x="2589212" y="1540189"/>
            <a:ext cx="8915400" cy="494012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Conception du Back-end</a:t>
            </a:r>
            <a:endParaRPr sz="18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Le frameworks Symfony 5.4 , un MVC open-source basé sur le langage PHP</a:t>
            </a:r>
            <a:endParaRPr/>
          </a:p>
          <a:p>
            <a:pPr indent="-228600" lvl="0" marL="34290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Un serveur local Wamp, ou Xamp, selon mon environnement de travail</a:t>
            </a:r>
            <a:endParaRPr/>
          </a:p>
          <a:p>
            <a:pPr indent="-228600" lvl="0" marL="342900" marR="0" rtl="0" algn="l">
              <a:spcBef>
                <a:spcPts val="1000"/>
              </a:spcBef>
              <a:spcAft>
                <a:spcPts val="0"/>
              </a:spcAft>
              <a:buClr>
                <a:schemeClr val="accent1"/>
              </a:buClr>
              <a:buSzPts val="1800"/>
              <a:buFont typeface="Noto Sans Symbols"/>
              <a:buNone/>
            </a:pPr>
            <a:r>
              <a:t/>
            </a:r>
            <a:endParaRPr sz="1800">
              <a:solidFill>
                <a:srgbClr val="683B11"/>
              </a:solidFill>
              <a:latin typeface="Spartan"/>
              <a:ea typeface="Spartan"/>
              <a:cs typeface="Spartan"/>
              <a:sym typeface="Spartan"/>
            </a:endParaRPr>
          </a:p>
          <a:p>
            <a:pPr indent="-342900" lvl="0" marL="342900" marR="0" rtl="0" algn="l">
              <a:spcBef>
                <a:spcPts val="100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Base de donnée avec Mysql couplé à Php My Admin</a:t>
            </a:r>
            <a:endParaRPr/>
          </a:p>
          <a:p>
            <a:pPr indent="0" lvl="0" marL="0" marR="0" rtl="0" algn="l">
              <a:spcBef>
                <a:spcPts val="1000"/>
              </a:spcBef>
              <a:spcAft>
                <a:spcPts val="0"/>
              </a:spcAft>
              <a:buClr>
                <a:schemeClr val="accent1"/>
              </a:buClr>
              <a:buSzPts val="1800"/>
              <a:buFont typeface="Noto Sans Symbols"/>
              <a:buNone/>
            </a:pPr>
            <a:r>
              <a:t/>
            </a:r>
            <a:endParaRPr sz="1800">
              <a:solidFill>
                <a:srgbClr val="3F3F3F"/>
              </a:solidFill>
              <a:latin typeface="Spartan"/>
              <a:ea typeface="Spartan"/>
              <a:cs typeface="Spartan"/>
              <a:sym typeface="Spartan"/>
            </a:endParaRPr>
          </a:p>
        </p:txBody>
      </p:sp>
      <p:pic>
        <p:nvPicPr>
          <p:cNvPr id="324" name="Google Shape;324;p20"/>
          <p:cNvPicPr preferRelativeResize="0"/>
          <p:nvPr/>
        </p:nvPicPr>
        <p:blipFill rotWithShape="1">
          <a:blip r:embed="rId3">
            <a:alphaModFix/>
          </a:blip>
          <a:srcRect b="0" l="0" r="0" t="0"/>
          <a:stretch/>
        </p:blipFill>
        <p:spPr>
          <a:xfrm>
            <a:off x="824021" y="1414067"/>
            <a:ext cx="1088861" cy="1311275"/>
          </a:xfrm>
          <a:prstGeom prst="rect">
            <a:avLst/>
          </a:prstGeom>
          <a:noFill/>
          <a:ln>
            <a:noFill/>
          </a:ln>
        </p:spPr>
      </p:pic>
      <p:pic>
        <p:nvPicPr>
          <p:cNvPr id="325" name="Google Shape;325;p20"/>
          <p:cNvPicPr preferRelativeResize="0"/>
          <p:nvPr/>
        </p:nvPicPr>
        <p:blipFill rotWithShape="1">
          <a:blip r:embed="rId4">
            <a:alphaModFix/>
          </a:blip>
          <a:srcRect b="0" l="0" r="0" t="0"/>
          <a:stretch/>
        </p:blipFill>
        <p:spPr>
          <a:xfrm>
            <a:off x="483452" y="2879917"/>
            <a:ext cx="744198" cy="740815"/>
          </a:xfrm>
          <a:prstGeom prst="rect">
            <a:avLst/>
          </a:prstGeom>
          <a:noFill/>
          <a:ln>
            <a:noFill/>
          </a:ln>
        </p:spPr>
      </p:pic>
      <p:pic>
        <p:nvPicPr>
          <p:cNvPr id="326" name="Google Shape;326;p20"/>
          <p:cNvPicPr preferRelativeResize="0"/>
          <p:nvPr/>
        </p:nvPicPr>
        <p:blipFill rotWithShape="1">
          <a:blip r:embed="rId5">
            <a:alphaModFix/>
          </a:blip>
          <a:srcRect b="0" l="0" r="0" t="0"/>
          <a:stretch/>
        </p:blipFill>
        <p:spPr>
          <a:xfrm>
            <a:off x="1457022" y="2823632"/>
            <a:ext cx="834233" cy="834233"/>
          </a:xfrm>
          <a:prstGeom prst="rect">
            <a:avLst/>
          </a:prstGeom>
          <a:noFill/>
          <a:ln>
            <a:noFill/>
          </a:ln>
        </p:spPr>
      </p:pic>
      <p:pic>
        <p:nvPicPr>
          <p:cNvPr id="327" name="Google Shape;327;p20"/>
          <p:cNvPicPr preferRelativeResize="0"/>
          <p:nvPr/>
        </p:nvPicPr>
        <p:blipFill rotWithShape="1">
          <a:blip r:embed="rId6">
            <a:alphaModFix/>
          </a:blip>
          <a:srcRect b="0" l="0" r="0" t="0"/>
          <a:stretch/>
        </p:blipFill>
        <p:spPr>
          <a:xfrm>
            <a:off x="591057" y="3775308"/>
            <a:ext cx="909898" cy="470872"/>
          </a:xfrm>
          <a:prstGeom prst="rect">
            <a:avLst/>
          </a:prstGeom>
          <a:noFill/>
          <a:ln>
            <a:noFill/>
          </a:ln>
        </p:spPr>
      </p:pic>
      <p:pic>
        <p:nvPicPr>
          <p:cNvPr id="328" name="Google Shape;328;p20"/>
          <p:cNvPicPr preferRelativeResize="0"/>
          <p:nvPr/>
        </p:nvPicPr>
        <p:blipFill rotWithShape="1">
          <a:blip r:embed="rId7">
            <a:alphaModFix/>
          </a:blip>
          <a:srcRect b="0" l="0" r="0" t="0"/>
          <a:stretch/>
        </p:blipFill>
        <p:spPr>
          <a:xfrm>
            <a:off x="1382478" y="3912495"/>
            <a:ext cx="1206733" cy="712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34" name="Google Shape;334;p21"/>
          <p:cNvSpPr txBox="1"/>
          <p:nvPr/>
        </p:nvSpPr>
        <p:spPr>
          <a:xfrm>
            <a:off x="2589212" y="1540189"/>
            <a:ext cx="8915400" cy="188881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Base de données</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de la Base de données</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doctrine:database:create</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des entités</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make:entity</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p:txBody>
      </p:sp>
      <p:sp>
        <p:nvSpPr>
          <p:cNvPr id="335" name="Google Shape;335;p21"/>
          <p:cNvSpPr txBox="1"/>
          <p:nvPr/>
        </p:nvSpPr>
        <p:spPr>
          <a:xfrm>
            <a:off x="2589212" y="3584452"/>
            <a:ext cx="9171864" cy="188881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Manipulation des données, le CRUD</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du CRUD</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make:crud</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 Création du fichier new, edit, show, ainsi que le formulaire et le delete.</a:t>
            </a:r>
            <a:endParaRPr sz="18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
        <p:nvSpPr>
          <p:cNvPr id="341" name="Google Shape;341;p22"/>
          <p:cNvSpPr txBox="1"/>
          <p:nvPr/>
        </p:nvSpPr>
        <p:spPr>
          <a:xfrm>
            <a:off x="2589212" y="1540188"/>
            <a:ext cx="8915400" cy="4967292"/>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L’authentification</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du User</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make:user</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de l’authentification</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make:auth</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Création du formulaire d’enregistrement  avec vérification par email</a:t>
            </a:r>
            <a:br>
              <a:rPr lang="fr-FR" sz="1600">
                <a:solidFill>
                  <a:srgbClr val="3F3F3F"/>
                </a:solidFill>
                <a:latin typeface="Century Gothic"/>
                <a:ea typeface="Century Gothic"/>
                <a:cs typeface="Century Gothic"/>
                <a:sym typeface="Century Gothic"/>
              </a:rPr>
            </a:br>
            <a:r>
              <a:rPr lang="fr-FR" sz="1400">
                <a:solidFill>
                  <a:srgbClr val="683B11"/>
                </a:solidFill>
                <a:latin typeface="Spartan"/>
                <a:ea typeface="Spartan"/>
                <a:cs typeface="Spartan"/>
                <a:sym typeface="Spartan"/>
              </a:rPr>
              <a:t>php bin/console make:registration-form </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Mise en place du Reset password</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après l’installation du bundle : composer require symfonycasts/reset-password-bundle</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php bin/console make:reset-password</a:t>
            </a:r>
            <a:endParaRPr sz="1600">
              <a:solidFill>
                <a:srgbClr val="683B11"/>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nvSpPr>
        <p:spPr>
          <a:xfrm>
            <a:off x="2589211" y="1666009"/>
            <a:ext cx="9382071" cy="5015346"/>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Les Rôles</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Définition des rôles : USER EDITOR et ADMIN</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Le user est le premier niveau de rôle, il peut juste consulter son compte, et le</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modifier, et également faire une demande de changement de rôle pour passer «EDITOR»</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L’adhérent est le « EDITOR », il pourra accéder à l’espace Administration de sa ou ses fiches descriptives, et ses produits les modifier ou les supprimer.</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L’Administrateur aura accès à la totalité du site et la possibilité de le modifier.</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Il pourra donc gérer les adhérents, leurs fiches descriptives.</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Créer, modifier ou supprimer les actualités, les labels, les types de distributions, les types de produits, les types de commerces.</a:t>
            </a:r>
            <a:br>
              <a:rPr lang="fr-FR" sz="16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Consulter les messages et les supprimer.</a:t>
            </a:r>
            <a:endParaRPr/>
          </a:p>
          <a:p>
            <a:pPr indent="0" lvl="0" marL="0" marR="0" rtl="0" algn="l">
              <a:spcBef>
                <a:spcPts val="100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Utilisation de la méthode  « @isGranted » dans le controller et les templates</a:t>
            </a:r>
            <a:br>
              <a:rPr lang="fr-FR" sz="1800">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afin d’afficher ou non certaines informations ou de limiter certains accès en fonction du rôle</a:t>
            </a:r>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a:p>
            <a:pPr indent="0" lvl="0" marL="0" marR="0" rtl="0" algn="l">
              <a:spcBef>
                <a:spcPts val="1000"/>
              </a:spcBef>
              <a:spcAft>
                <a:spcPts val="0"/>
              </a:spcAft>
              <a:buClr>
                <a:schemeClr val="accent1"/>
              </a:buClr>
              <a:buSzPts val="1600"/>
              <a:buFont typeface="Noto Sans Symbols"/>
              <a:buNone/>
            </a:pPr>
            <a:r>
              <a:t/>
            </a:r>
            <a:endParaRPr sz="1600">
              <a:solidFill>
                <a:srgbClr val="3F3F3F"/>
              </a:solidFill>
              <a:latin typeface="Spartan"/>
              <a:ea typeface="Spartan"/>
              <a:cs typeface="Spartan"/>
              <a:sym typeface="Spartan"/>
            </a:endParaRPr>
          </a:p>
        </p:txBody>
      </p:sp>
      <p:sp>
        <p:nvSpPr>
          <p:cNvPr id="347" name="Google Shape;347;p2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Conception Back-end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168DBA"/>
              </a:buClr>
              <a:buSzPct val="100000"/>
              <a:buFont typeface="Roboto Slab"/>
              <a:buNone/>
            </a:pPr>
            <a:r>
              <a:rPr lang="fr-FR">
                <a:latin typeface="Roboto Slab"/>
                <a:ea typeface="Roboto Slab"/>
                <a:cs typeface="Roboto Slab"/>
                <a:sym typeface="Roboto Slab"/>
              </a:rPr>
              <a:t>Présentation de l’interface de l’application </a:t>
            </a:r>
            <a:br>
              <a:rPr lang="fr-FR">
                <a:latin typeface="Roboto Slab"/>
                <a:ea typeface="Roboto Slab"/>
                <a:cs typeface="Roboto Slab"/>
                <a:sym typeface="Roboto Slab"/>
              </a:rPr>
            </a:br>
            <a:endParaRPr>
              <a:latin typeface="Roboto Slab"/>
              <a:ea typeface="Roboto Slab"/>
              <a:cs typeface="Roboto Slab"/>
              <a:sym typeface="Roboto Slab"/>
            </a:endParaRPr>
          </a:p>
        </p:txBody>
      </p:sp>
      <p:sp>
        <p:nvSpPr>
          <p:cNvPr id="353" name="Google Shape;353;p24"/>
          <p:cNvSpPr txBox="1"/>
          <p:nvPr/>
        </p:nvSpPr>
        <p:spPr>
          <a:xfrm>
            <a:off x="2589212" y="1393044"/>
            <a:ext cx="4568333" cy="68800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Interface</a:t>
            </a:r>
            <a:r>
              <a:rPr lang="fr-FR" sz="1800">
                <a:solidFill>
                  <a:srgbClr val="3F3F3F"/>
                </a:solidFill>
                <a:latin typeface="Spartan"/>
                <a:ea typeface="Spartan"/>
                <a:cs typeface="Spartan"/>
                <a:sym typeface="Spartan"/>
              </a:rPr>
              <a:t> </a:t>
            </a:r>
            <a:endParaRPr/>
          </a:p>
        </p:txBody>
      </p:sp>
      <p:pic>
        <p:nvPicPr>
          <p:cNvPr id="354" name="Google Shape;354;p24"/>
          <p:cNvPicPr preferRelativeResize="0"/>
          <p:nvPr/>
        </p:nvPicPr>
        <p:blipFill rotWithShape="1">
          <a:blip r:embed="rId3">
            <a:alphaModFix/>
          </a:blip>
          <a:srcRect b="0" l="0" r="0" t="0"/>
          <a:stretch/>
        </p:blipFill>
        <p:spPr>
          <a:xfrm>
            <a:off x="2473847" y="2273179"/>
            <a:ext cx="6559736" cy="4085580"/>
          </a:xfrm>
          <a:prstGeom prst="rect">
            <a:avLst/>
          </a:prstGeom>
          <a:noFill/>
          <a:ln>
            <a:noFill/>
          </a:ln>
        </p:spPr>
      </p:pic>
      <p:pic>
        <p:nvPicPr>
          <p:cNvPr id="355" name="Google Shape;355;p24"/>
          <p:cNvPicPr preferRelativeResize="0"/>
          <p:nvPr/>
        </p:nvPicPr>
        <p:blipFill rotWithShape="1">
          <a:blip r:embed="rId4">
            <a:alphaModFix/>
          </a:blip>
          <a:srcRect b="0" l="0" r="0" t="0"/>
          <a:stretch/>
        </p:blipFill>
        <p:spPr>
          <a:xfrm>
            <a:off x="9404762" y="2273179"/>
            <a:ext cx="1703926" cy="3150159"/>
          </a:xfrm>
          <a:prstGeom prst="rect">
            <a:avLst/>
          </a:prstGeom>
          <a:noFill/>
          <a:ln>
            <a:noFill/>
          </a:ln>
        </p:spPr>
      </p:pic>
      <p:sp>
        <p:nvSpPr>
          <p:cNvPr id="356" name="Google Shape;356;p24"/>
          <p:cNvSpPr txBox="1"/>
          <p:nvPr/>
        </p:nvSpPr>
        <p:spPr>
          <a:xfrm>
            <a:off x="2366673" y="1905000"/>
            <a:ext cx="4568333" cy="688004"/>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Desktop</a:t>
            </a:r>
            <a:r>
              <a:rPr lang="fr-FR" sz="1800">
                <a:solidFill>
                  <a:srgbClr val="3F3F3F"/>
                </a:solidFill>
                <a:latin typeface="Spartan"/>
                <a:ea typeface="Spartan"/>
                <a:cs typeface="Spartan"/>
                <a:sym typeface="Spartan"/>
              </a:rPr>
              <a:t> </a:t>
            </a:r>
            <a:endParaRPr/>
          </a:p>
        </p:txBody>
      </p:sp>
      <p:sp>
        <p:nvSpPr>
          <p:cNvPr id="357" name="Google Shape;357;p24"/>
          <p:cNvSpPr txBox="1"/>
          <p:nvPr/>
        </p:nvSpPr>
        <p:spPr>
          <a:xfrm>
            <a:off x="9331192" y="1905000"/>
            <a:ext cx="4568333" cy="688004"/>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Mobile</a:t>
            </a:r>
            <a:r>
              <a:rPr lang="fr-FR" sz="1800">
                <a:solidFill>
                  <a:srgbClr val="683B11"/>
                </a:solidFill>
                <a:latin typeface="Spartan"/>
                <a:ea typeface="Spartan"/>
                <a:cs typeface="Spartan"/>
                <a:sym typeface="Spartan"/>
              </a:rPr>
              <a: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168DBA"/>
              </a:buClr>
              <a:buSzPct val="100000"/>
              <a:buFont typeface="Roboto Slab"/>
              <a:buNone/>
            </a:pPr>
            <a:r>
              <a:rPr lang="fr-FR">
                <a:latin typeface="Roboto Slab"/>
                <a:ea typeface="Roboto Slab"/>
                <a:cs typeface="Roboto Slab"/>
                <a:sym typeface="Roboto Slab"/>
              </a:rPr>
              <a:t>Présentation de l’interface de l’application </a:t>
            </a:r>
            <a:br>
              <a:rPr lang="fr-FR">
                <a:latin typeface="Roboto Slab"/>
                <a:ea typeface="Roboto Slab"/>
                <a:cs typeface="Roboto Slab"/>
                <a:sym typeface="Roboto Slab"/>
              </a:rPr>
            </a:br>
            <a:endParaRPr>
              <a:latin typeface="Roboto Slab"/>
              <a:ea typeface="Roboto Slab"/>
              <a:cs typeface="Roboto Slab"/>
              <a:sym typeface="Roboto Slab"/>
            </a:endParaRPr>
          </a:p>
        </p:txBody>
      </p:sp>
      <p:pic>
        <p:nvPicPr>
          <p:cNvPr id="363" name="Google Shape;363;p25"/>
          <p:cNvPicPr preferRelativeResize="0"/>
          <p:nvPr/>
        </p:nvPicPr>
        <p:blipFill rotWithShape="1">
          <a:blip r:embed="rId3">
            <a:alphaModFix/>
          </a:blip>
          <a:srcRect b="0" l="0" r="0" t="0"/>
          <a:stretch/>
        </p:blipFill>
        <p:spPr>
          <a:xfrm>
            <a:off x="2622644" y="1926644"/>
            <a:ext cx="1352949" cy="1494580"/>
          </a:xfrm>
          <a:prstGeom prst="rect">
            <a:avLst/>
          </a:prstGeom>
          <a:noFill/>
          <a:ln>
            <a:noFill/>
          </a:ln>
        </p:spPr>
      </p:pic>
      <p:pic>
        <p:nvPicPr>
          <p:cNvPr id="364" name="Google Shape;364;p25"/>
          <p:cNvPicPr preferRelativeResize="0"/>
          <p:nvPr/>
        </p:nvPicPr>
        <p:blipFill rotWithShape="1">
          <a:blip r:embed="rId4">
            <a:alphaModFix/>
          </a:blip>
          <a:srcRect b="0" l="0" r="0" t="0"/>
          <a:stretch/>
        </p:blipFill>
        <p:spPr>
          <a:xfrm>
            <a:off x="9929716" y="1901280"/>
            <a:ext cx="1240379" cy="4835086"/>
          </a:xfrm>
          <a:prstGeom prst="rect">
            <a:avLst/>
          </a:prstGeom>
          <a:noFill/>
          <a:ln>
            <a:noFill/>
          </a:ln>
        </p:spPr>
      </p:pic>
      <p:pic>
        <p:nvPicPr>
          <p:cNvPr id="365" name="Google Shape;365;p25"/>
          <p:cNvPicPr preferRelativeResize="0"/>
          <p:nvPr/>
        </p:nvPicPr>
        <p:blipFill rotWithShape="1">
          <a:blip r:embed="rId5">
            <a:alphaModFix/>
          </a:blip>
          <a:srcRect b="0" l="0" r="0" t="0"/>
          <a:stretch/>
        </p:blipFill>
        <p:spPr>
          <a:xfrm>
            <a:off x="6276180" y="1926644"/>
            <a:ext cx="1352949" cy="2165463"/>
          </a:xfrm>
          <a:prstGeom prst="rect">
            <a:avLst/>
          </a:prstGeom>
          <a:noFill/>
          <a:ln>
            <a:noFill/>
          </a:ln>
        </p:spPr>
      </p:pic>
      <p:sp>
        <p:nvSpPr>
          <p:cNvPr id="366" name="Google Shape;366;p25"/>
          <p:cNvSpPr txBox="1"/>
          <p:nvPr/>
        </p:nvSpPr>
        <p:spPr>
          <a:xfrm>
            <a:off x="2589212" y="1393044"/>
            <a:ext cx="4568333" cy="68800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Interface Administrateur </a:t>
            </a:r>
            <a:endParaRPr/>
          </a:p>
        </p:txBody>
      </p:sp>
      <p:sp>
        <p:nvSpPr>
          <p:cNvPr id="367" name="Google Shape;367;p25"/>
          <p:cNvSpPr txBox="1"/>
          <p:nvPr/>
        </p:nvSpPr>
        <p:spPr>
          <a:xfrm>
            <a:off x="1113291" y="1901280"/>
            <a:ext cx="2771697" cy="53107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User </a:t>
            </a:r>
            <a:endParaRPr/>
          </a:p>
        </p:txBody>
      </p:sp>
      <p:sp>
        <p:nvSpPr>
          <p:cNvPr id="368" name="Google Shape;368;p25"/>
          <p:cNvSpPr txBox="1"/>
          <p:nvPr/>
        </p:nvSpPr>
        <p:spPr>
          <a:xfrm>
            <a:off x="4621877" y="1900188"/>
            <a:ext cx="2771697" cy="53107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Editor </a:t>
            </a:r>
            <a:endParaRPr/>
          </a:p>
        </p:txBody>
      </p:sp>
      <p:sp>
        <p:nvSpPr>
          <p:cNvPr id="369" name="Google Shape;369;p25"/>
          <p:cNvSpPr txBox="1"/>
          <p:nvPr/>
        </p:nvSpPr>
        <p:spPr>
          <a:xfrm>
            <a:off x="8183507" y="1901280"/>
            <a:ext cx="2771697" cy="53107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400"/>
              <a:buFont typeface="Noto Sans Symbols"/>
              <a:buNone/>
            </a:pPr>
            <a:r>
              <a:rPr lang="fr-FR" sz="1400">
                <a:solidFill>
                  <a:srgbClr val="683B11"/>
                </a:solidFill>
                <a:latin typeface="Spartan"/>
                <a:ea typeface="Spartan"/>
                <a:cs typeface="Spartan"/>
                <a:sym typeface="Spartan"/>
              </a:rPr>
              <a:t>Interface Admin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p:nvPr/>
        </p:nvSpPr>
        <p:spPr>
          <a:xfrm>
            <a:off x="2592925" y="3517913"/>
            <a:ext cx="9307527" cy="1323439"/>
          </a:xfrm>
          <a:prstGeom prst="rect">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5" name="Google Shape;375;p2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pic>
        <p:nvPicPr>
          <p:cNvPr id="376" name="Google Shape;376;p26"/>
          <p:cNvPicPr preferRelativeResize="0"/>
          <p:nvPr>
            <p:ph idx="1" type="body"/>
          </p:nvPr>
        </p:nvPicPr>
        <p:blipFill rotWithShape="1">
          <a:blip r:embed="rId3">
            <a:alphaModFix/>
          </a:blip>
          <a:srcRect b="0" l="0" r="0" t="0"/>
          <a:stretch/>
        </p:blipFill>
        <p:spPr>
          <a:xfrm>
            <a:off x="2589212" y="1905000"/>
            <a:ext cx="8915400" cy="1100957"/>
          </a:xfrm>
          <a:prstGeom prst="rect">
            <a:avLst/>
          </a:prstGeom>
          <a:noFill/>
          <a:ln>
            <a:noFill/>
          </a:ln>
        </p:spPr>
      </p:pic>
      <p:sp>
        <p:nvSpPr>
          <p:cNvPr id="377" name="Google Shape;377;p26"/>
          <p:cNvSpPr txBox="1"/>
          <p:nvPr/>
        </p:nvSpPr>
        <p:spPr>
          <a:xfrm>
            <a:off x="2589212" y="1393044"/>
            <a:ext cx="4568333" cy="688004"/>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de recherche Full text </a:t>
            </a:r>
            <a:endParaRPr/>
          </a:p>
        </p:txBody>
      </p:sp>
      <p:sp>
        <p:nvSpPr>
          <p:cNvPr id="378" name="Google Shape;378;p26"/>
          <p:cNvSpPr txBox="1"/>
          <p:nvPr/>
        </p:nvSpPr>
        <p:spPr>
          <a:xfrm>
            <a:off x="2589212" y="3108462"/>
            <a:ext cx="8915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rgbClr val="683B11"/>
                </a:solidFill>
                <a:latin typeface="Spartan"/>
                <a:ea typeface="Spartan"/>
                <a:cs typeface="Spartan"/>
                <a:sym typeface="Spartan"/>
              </a:rPr>
              <a:t>- Faire un index plein champ de ma table (full text)</a:t>
            </a:r>
            <a:endParaRPr/>
          </a:p>
        </p:txBody>
      </p:sp>
      <p:sp>
        <p:nvSpPr>
          <p:cNvPr id="379" name="Google Shape;379;p26"/>
          <p:cNvSpPr txBox="1"/>
          <p:nvPr/>
        </p:nvSpPr>
        <p:spPr>
          <a:xfrm>
            <a:off x="2589212" y="3477794"/>
            <a:ext cx="89154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fr-FR" sz="1600">
                <a:solidFill>
                  <a:srgbClr val="696D70"/>
                </a:solidFill>
                <a:latin typeface="Consolas"/>
                <a:ea typeface="Consolas"/>
                <a:cs typeface="Consolas"/>
                <a:sym typeface="Consolas"/>
              </a:rPr>
              <a:t>/**</a:t>
            </a:r>
            <a:endParaRPr b="0" sz="16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600">
                <a:solidFill>
                  <a:srgbClr val="696D70"/>
                </a:solidFill>
                <a:latin typeface="Consolas"/>
                <a:ea typeface="Consolas"/>
                <a:cs typeface="Consolas"/>
                <a:sym typeface="Consolas"/>
              </a:rPr>
              <a:t> * @ORM\Entity(repositoryClass=ProducersRepository::class)</a:t>
            </a:r>
            <a:endParaRPr b="0" sz="16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600">
                <a:solidFill>
                  <a:srgbClr val="696D70"/>
                </a:solidFill>
                <a:latin typeface="Consolas"/>
                <a:ea typeface="Consolas"/>
                <a:cs typeface="Consolas"/>
                <a:sym typeface="Consolas"/>
              </a:rPr>
              <a:t> * @ORM\Table(name="producers", indexes={@ORM\Index(columns={"name", "city", "description"}, flags={"fulltext"})})</a:t>
            </a:r>
            <a:endParaRPr b="0" sz="16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600">
                <a:solidFill>
                  <a:srgbClr val="696D70"/>
                </a:solidFill>
                <a:latin typeface="Consolas"/>
                <a:ea typeface="Consolas"/>
                <a:cs typeface="Consolas"/>
                <a:sym typeface="Consolas"/>
              </a:rPr>
              <a:t> */</a:t>
            </a:r>
            <a:endParaRPr b="0" sz="1600">
              <a:solidFill>
                <a:srgbClr val="CCCCCC"/>
              </a:solidFill>
              <a:latin typeface="Consolas"/>
              <a:ea typeface="Consolas"/>
              <a:cs typeface="Consolas"/>
              <a:sym typeface="Consolas"/>
            </a:endParaRPr>
          </a:p>
        </p:txBody>
      </p:sp>
      <p:sp>
        <p:nvSpPr>
          <p:cNvPr id="380" name="Google Shape;380;p26"/>
          <p:cNvSpPr txBox="1"/>
          <p:nvPr/>
        </p:nvSpPr>
        <p:spPr>
          <a:xfrm>
            <a:off x="2610233" y="4969499"/>
            <a:ext cx="960278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Créer une requête MatchAgainst</a:t>
            </a:r>
            <a:endParaRPr sz="1800">
              <a:solidFill>
                <a:srgbClr val="683B11"/>
              </a:solidFill>
              <a:latin typeface="Spartan"/>
              <a:ea typeface="Spartan"/>
              <a:cs typeface="Spartan"/>
              <a:sym typeface="Spartan"/>
            </a:endParaRPr>
          </a:p>
          <a:p>
            <a:pPr indent="-285750" lvl="0" marL="285750" marR="0" rtl="0" algn="l">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Déclarer cette requête dans le fichier doctrine</a:t>
            </a:r>
            <a:endParaRPr/>
          </a:p>
          <a:p>
            <a:pPr indent="-285750" lvl="0" marL="285750" marR="0" rtl="0" algn="l">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Faire un formulaire de recherche</a:t>
            </a:r>
            <a:endParaRPr/>
          </a:p>
          <a:p>
            <a:pPr indent="-285750" lvl="0" marL="285750" marR="0" rtl="0" algn="l">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Pour afficher ce formulaire, il va falloir modifier le controller</a:t>
            </a:r>
            <a:endParaRPr sz="1800">
              <a:solidFill>
                <a:srgbClr val="683B11"/>
              </a:solidFill>
              <a:latin typeface="Spartan"/>
              <a:ea typeface="Spartan"/>
              <a:cs typeface="Spartan"/>
              <a:sym typeface="Spartan"/>
            </a:endParaRPr>
          </a:p>
          <a:p>
            <a:pPr indent="-285750" lvl="0" marL="285750" marR="0" rtl="0" algn="l">
              <a:spcBef>
                <a:spcPts val="0"/>
              </a:spcBef>
              <a:spcAft>
                <a:spcPts val="0"/>
              </a:spcAft>
              <a:buClr>
                <a:srgbClr val="683B11"/>
              </a:buClr>
              <a:buSzPts val="1800"/>
              <a:buFont typeface="Spartan"/>
              <a:buChar char="-"/>
            </a:pPr>
            <a:r>
              <a:rPr lang="fr-FR" sz="1800">
                <a:solidFill>
                  <a:srgbClr val="683B11"/>
                </a:solidFill>
                <a:latin typeface="Spartan"/>
                <a:ea typeface="Spartan"/>
                <a:cs typeface="Spartan"/>
                <a:sym typeface="Spartan"/>
              </a:rPr>
              <a:t>Dans le repository je vais créer une Méthode permettant de faire une recherche</a:t>
            </a:r>
            <a:endParaRPr/>
          </a:p>
          <a:p>
            <a:pPr indent="-171450" lvl="0" marL="285750" marR="0" rtl="0" algn="l">
              <a:spcBef>
                <a:spcPts val="0"/>
              </a:spcBef>
              <a:spcAft>
                <a:spcPts val="0"/>
              </a:spcAft>
              <a:buClr>
                <a:schemeClr val="dk1"/>
              </a:buClr>
              <a:buSzPts val="1800"/>
              <a:buFont typeface="Century Gothic"/>
              <a:buNone/>
            </a:pPr>
            <a:r>
              <a:t/>
            </a:r>
            <a:endParaRPr sz="1800">
              <a:solidFill>
                <a:srgbClr val="683B11"/>
              </a:solidFill>
              <a:latin typeface="Spartan"/>
              <a:ea typeface="Spartan"/>
              <a:cs typeface="Spartan"/>
              <a:sym typeface="Spartan"/>
            </a:endParaRPr>
          </a:p>
        </p:txBody>
      </p:sp>
      <p:sp>
        <p:nvSpPr>
          <p:cNvPr id="381" name="Google Shape;381;p26"/>
          <p:cNvSpPr/>
          <p:nvPr/>
        </p:nvSpPr>
        <p:spPr>
          <a:xfrm>
            <a:off x="2776248" y="2450380"/>
            <a:ext cx="8591407" cy="325581"/>
          </a:xfrm>
          <a:prstGeom prst="rect">
            <a:avLst/>
          </a:prstGeom>
          <a:solidFill>
            <a:srgbClr val="DDDDDD">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p:nvPr/>
        </p:nvSpPr>
        <p:spPr>
          <a:xfrm>
            <a:off x="2687518" y="3567857"/>
            <a:ext cx="6666689" cy="2572393"/>
          </a:xfrm>
          <a:prstGeom prst="rect">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7" name="Google Shape;387;p2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sp>
        <p:nvSpPr>
          <p:cNvPr id="388" name="Google Shape;388;p27"/>
          <p:cNvSpPr txBox="1"/>
          <p:nvPr/>
        </p:nvSpPr>
        <p:spPr>
          <a:xfrm>
            <a:off x="2589212" y="1393043"/>
            <a:ext cx="8911687" cy="1464457"/>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sz="1600">
              <a:solidFill>
                <a:srgbClr val="683B11"/>
              </a:solidFill>
              <a:latin typeface="Spartan"/>
              <a:ea typeface="Spartan"/>
              <a:cs typeface="Spartan"/>
              <a:sym typeface="Spartan"/>
            </a:endParaRPr>
          </a:p>
        </p:txBody>
      </p:sp>
      <p:sp>
        <p:nvSpPr>
          <p:cNvPr id="389" name="Google Shape;389;p27"/>
          <p:cNvSpPr txBox="1"/>
          <p:nvPr/>
        </p:nvSpPr>
        <p:spPr>
          <a:xfrm>
            <a:off x="2354272" y="3585705"/>
            <a:ext cx="667411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696D70"/>
                </a:solidFill>
                <a:latin typeface="Consolas"/>
                <a:ea typeface="Consolas"/>
                <a:cs typeface="Consolas"/>
                <a:sym typeface="Consolas"/>
              </a:rPr>
              <a:t>// filtre selection de ville dans les producteurs</a:t>
            </a:r>
            <a:endParaRPr b="0" sz="1600">
              <a:solidFill>
                <a:srgbClr val="CCCCCC"/>
              </a:solidFill>
              <a:latin typeface="Consolas"/>
              <a:ea typeface="Consolas"/>
              <a:cs typeface="Consolas"/>
              <a:sym typeface="Consolas"/>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B0EC38"/>
                </a:solidFill>
                <a:latin typeface="Consolas"/>
                <a:ea typeface="Consolas"/>
                <a:cs typeface="Consolas"/>
                <a:sym typeface="Consolas"/>
              </a:rPr>
              <a:t>$</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"#selectCity"</a:t>
            </a:r>
            <a:r>
              <a:rPr b="0" lang="fr-FR" sz="1600">
                <a:solidFill>
                  <a:srgbClr val="CCCCCC"/>
                </a:solidFill>
                <a:latin typeface="Consolas"/>
                <a:ea typeface="Consolas"/>
                <a:cs typeface="Consolas"/>
                <a:sym typeface="Consolas"/>
              </a:rPr>
              <a:t>)</a:t>
            </a:r>
            <a:r>
              <a:rPr b="0" lang="fr-FR" sz="1600">
                <a:solidFill>
                  <a:srgbClr val="F92672"/>
                </a:solidFill>
                <a:latin typeface="Consolas"/>
                <a:ea typeface="Consolas"/>
                <a:cs typeface="Consolas"/>
                <a:sym typeface="Consolas"/>
              </a:rPr>
              <a:t>.</a:t>
            </a:r>
            <a:r>
              <a:rPr b="0" lang="fr-FR" sz="1600">
                <a:solidFill>
                  <a:srgbClr val="B0EC38"/>
                </a:solidFill>
                <a:latin typeface="Consolas"/>
                <a:ea typeface="Consolas"/>
                <a:cs typeface="Consolas"/>
                <a:sym typeface="Consolas"/>
              </a:rPr>
              <a:t>click</a:t>
            </a:r>
            <a:r>
              <a:rPr b="0" lang="fr-FR" sz="1600">
                <a:solidFill>
                  <a:srgbClr val="CCCCCC"/>
                </a:solidFill>
                <a:latin typeface="Consolas"/>
                <a:ea typeface="Consolas"/>
                <a:cs typeface="Consolas"/>
                <a:sym typeface="Consolas"/>
              </a:rPr>
              <a:t>(</a:t>
            </a:r>
            <a:r>
              <a:rPr b="0" lang="fr-FR" sz="1600">
                <a:solidFill>
                  <a:srgbClr val="2BE98A"/>
                </a:solidFill>
                <a:latin typeface="Consolas"/>
                <a:ea typeface="Consolas"/>
                <a:cs typeface="Consolas"/>
                <a:sym typeface="Consolas"/>
              </a:rPr>
              <a:t>function</a:t>
            </a:r>
            <a:r>
              <a:rPr b="0" lang="fr-FR" sz="1600">
                <a:solidFill>
                  <a:srgbClr val="CCCCCC"/>
                </a:solidFill>
                <a:latin typeface="Consolas"/>
                <a:ea typeface="Consolas"/>
                <a:cs typeface="Consolas"/>
                <a:sym typeface="Consolas"/>
              </a:rPr>
              <a:t> ()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F92672"/>
                </a:solidFill>
                <a:latin typeface="Consolas"/>
                <a:ea typeface="Consolas"/>
                <a:cs typeface="Consolas"/>
                <a:sym typeface="Consolas"/>
              </a:rPr>
              <a:t>if</a:t>
            </a:r>
            <a:r>
              <a:rPr b="0" lang="fr-FR" sz="1600">
                <a:solidFill>
                  <a:srgbClr val="CCCCCC"/>
                </a:solidFill>
                <a:latin typeface="Consolas"/>
                <a:ea typeface="Consolas"/>
                <a:cs typeface="Consolas"/>
                <a:sym typeface="Consolas"/>
              </a:rPr>
              <a:t> (</a:t>
            </a:r>
            <a:r>
              <a:rPr b="0" lang="fr-FR" sz="1600">
                <a:solidFill>
                  <a:srgbClr val="B0EC38"/>
                </a:solidFill>
                <a:latin typeface="Consolas"/>
                <a:ea typeface="Consolas"/>
                <a:cs typeface="Consolas"/>
                <a:sym typeface="Consolas"/>
              </a:rPr>
              <a:t>$</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"#selectCity"</a:t>
            </a:r>
            <a:r>
              <a:rPr b="0" lang="fr-FR" sz="1600">
                <a:solidFill>
                  <a:srgbClr val="CCCCCC"/>
                </a:solidFill>
                <a:latin typeface="Consolas"/>
                <a:ea typeface="Consolas"/>
                <a:cs typeface="Consolas"/>
                <a:sym typeface="Consolas"/>
              </a:rPr>
              <a:t>)</a:t>
            </a:r>
            <a:r>
              <a:rPr b="0" lang="fr-FR" sz="1600">
                <a:solidFill>
                  <a:srgbClr val="F92672"/>
                </a:solidFill>
                <a:latin typeface="Consolas"/>
                <a:ea typeface="Consolas"/>
                <a:cs typeface="Consolas"/>
                <a:sym typeface="Consolas"/>
              </a:rPr>
              <a:t>.</a:t>
            </a:r>
            <a:r>
              <a:rPr b="0" lang="fr-FR" sz="1600">
                <a:solidFill>
                  <a:srgbClr val="B0EC38"/>
                </a:solidFill>
                <a:latin typeface="Consolas"/>
                <a:ea typeface="Consolas"/>
                <a:cs typeface="Consolas"/>
                <a:sym typeface="Consolas"/>
              </a:rPr>
              <a:t>val</a:t>
            </a:r>
            <a:r>
              <a:rPr b="0" lang="fr-FR" sz="1600">
                <a:solidFill>
                  <a:srgbClr val="CCCCCC"/>
                </a:solidFill>
                <a:latin typeface="Consolas"/>
                <a:ea typeface="Consolas"/>
                <a:cs typeface="Consolas"/>
                <a:sym typeface="Consolas"/>
              </a:rPr>
              <a:t>()</a:t>
            </a:r>
            <a:r>
              <a:rPr b="0" lang="fr-FR" sz="1600">
                <a:solidFill>
                  <a:srgbClr val="F92672"/>
                </a:solidFill>
                <a:latin typeface="Consolas"/>
                <a:ea typeface="Consolas"/>
                <a:cs typeface="Consolas"/>
                <a:sym typeface="Consolas"/>
              </a:rPr>
              <a:t>!=</a:t>
            </a:r>
            <a:r>
              <a:rPr b="0" lang="fr-FR" sz="1600">
                <a:solidFill>
                  <a:srgbClr val="AE81FF"/>
                </a:solidFill>
                <a:latin typeface="Consolas"/>
                <a:ea typeface="Consolas"/>
                <a:cs typeface="Consolas"/>
                <a:sym typeface="Consolas"/>
              </a:rPr>
              <a:t>null</a:t>
            </a:r>
            <a:r>
              <a:rPr b="0" lang="fr-FR" sz="1600">
                <a:solidFill>
                  <a:srgbClr val="CCCCCC"/>
                </a:solidFill>
                <a:latin typeface="Consolas"/>
                <a:ea typeface="Consolas"/>
                <a:cs typeface="Consolas"/>
                <a:sym typeface="Consolas"/>
              </a:rPr>
              <a:t>)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B0EC38"/>
                </a:solidFill>
                <a:latin typeface="Consolas"/>
                <a:ea typeface="Consolas"/>
                <a:cs typeface="Consolas"/>
                <a:sym typeface="Consolas"/>
              </a:rPr>
              <a:t>$</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".cardlien"</a:t>
            </a:r>
            <a:r>
              <a:rPr b="0" lang="fr-FR" sz="1600">
                <a:solidFill>
                  <a:srgbClr val="CCCCCC"/>
                </a:solidFill>
                <a:latin typeface="Consolas"/>
                <a:ea typeface="Consolas"/>
                <a:cs typeface="Consolas"/>
                <a:sym typeface="Consolas"/>
              </a:rPr>
              <a:t>)</a:t>
            </a:r>
            <a:r>
              <a:rPr b="0" lang="fr-FR" sz="1600">
                <a:solidFill>
                  <a:srgbClr val="F92672"/>
                </a:solidFill>
                <a:latin typeface="Consolas"/>
                <a:ea typeface="Consolas"/>
                <a:cs typeface="Consolas"/>
                <a:sym typeface="Consolas"/>
              </a:rPr>
              <a:t>.</a:t>
            </a:r>
            <a:r>
              <a:rPr b="0" lang="fr-FR" sz="1600">
                <a:solidFill>
                  <a:srgbClr val="B0EC38"/>
                </a:solidFill>
                <a:latin typeface="Consolas"/>
                <a:ea typeface="Consolas"/>
                <a:cs typeface="Consolas"/>
                <a:sym typeface="Consolas"/>
              </a:rPr>
              <a:t>removeClass</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"display"</a:t>
            </a:r>
            <a:r>
              <a:rPr b="0" lang="fr-FR" sz="1600">
                <a:solidFill>
                  <a:srgbClr val="CCCCCC"/>
                </a:solidFill>
                <a:latin typeface="Consolas"/>
                <a:ea typeface="Consolas"/>
                <a:cs typeface="Consolas"/>
                <a:sym typeface="Consolas"/>
              </a:rPr>
              <a:t>);</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49E0FD"/>
                </a:solidFill>
                <a:latin typeface="Consolas"/>
                <a:ea typeface="Consolas"/>
                <a:cs typeface="Consolas"/>
                <a:sym typeface="Consolas"/>
              </a:rPr>
              <a:t>var</a:t>
            </a:r>
            <a:r>
              <a:rPr b="0" lang="fr-FR" sz="1600">
                <a:solidFill>
                  <a:srgbClr val="CCCCCC"/>
                </a:solidFill>
                <a:latin typeface="Consolas"/>
                <a:ea typeface="Consolas"/>
                <a:cs typeface="Consolas"/>
                <a:sym typeface="Consolas"/>
              </a:rPr>
              <a:t> idSelect </a:t>
            </a:r>
            <a:r>
              <a:rPr b="0" lang="fr-FR" sz="1600">
                <a:solidFill>
                  <a:srgbClr val="F92672"/>
                </a:solidFill>
                <a:latin typeface="Consolas"/>
                <a:ea typeface="Consolas"/>
                <a:cs typeface="Consolas"/>
                <a:sym typeface="Consolas"/>
              </a:rPr>
              <a:t>=</a:t>
            </a:r>
            <a:r>
              <a:rPr b="0" lang="fr-FR" sz="1600">
                <a:solidFill>
                  <a:srgbClr val="CCCCCC"/>
                </a:solidFill>
                <a:latin typeface="Consolas"/>
                <a:ea typeface="Consolas"/>
                <a:cs typeface="Consolas"/>
                <a:sym typeface="Consolas"/>
              </a:rPr>
              <a:t> </a:t>
            </a:r>
            <a:r>
              <a:rPr b="0" lang="fr-FR" sz="1600">
                <a:solidFill>
                  <a:srgbClr val="B0EC38"/>
                </a:solidFill>
                <a:latin typeface="Consolas"/>
                <a:ea typeface="Consolas"/>
                <a:cs typeface="Consolas"/>
                <a:sym typeface="Consolas"/>
              </a:rPr>
              <a:t>$</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"#selectCity"</a:t>
            </a:r>
            <a:r>
              <a:rPr b="0" lang="fr-FR" sz="1600">
                <a:solidFill>
                  <a:srgbClr val="CCCCCC"/>
                </a:solidFill>
                <a:latin typeface="Consolas"/>
                <a:ea typeface="Consolas"/>
                <a:cs typeface="Consolas"/>
                <a:sym typeface="Consolas"/>
              </a:rPr>
              <a:t>)</a:t>
            </a:r>
            <a:r>
              <a:rPr b="0" lang="fr-FR" sz="1600">
                <a:solidFill>
                  <a:srgbClr val="F92672"/>
                </a:solidFill>
                <a:latin typeface="Consolas"/>
                <a:ea typeface="Consolas"/>
                <a:cs typeface="Consolas"/>
                <a:sym typeface="Consolas"/>
              </a:rPr>
              <a:t>.</a:t>
            </a:r>
            <a:r>
              <a:rPr b="0" lang="fr-FR" sz="1600">
                <a:solidFill>
                  <a:srgbClr val="B0EC38"/>
                </a:solidFill>
                <a:latin typeface="Consolas"/>
                <a:ea typeface="Consolas"/>
                <a:cs typeface="Consolas"/>
                <a:sym typeface="Consolas"/>
              </a:rPr>
              <a:t>val</a:t>
            </a:r>
            <a:r>
              <a:rPr b="0" lang="fr-FR" sz="1600">
                <a:solidFill>
                  <a:srgbClr val="CCCCCC"/>
                </a:solidFill>
                <a:latin typeface="Consolas"/>
                <a:ea typeface="Consolas"/>
                <a:cs typeface="Consolas"/>
                <a:sym typeface="Consolas"/>
              </a:rPr>
              <a:t>();</a:t>
            </a:r>
            <a:endParaRPr/>
          </a:p>
          <a:p>
            <a:pPr indent="0" lvl="0" marL="0" marR="0" rtl="0" algn="l">
              <a:spcBef>
                <a:spcPts val="0"/>
              </a:spcBef>
              <a:spcAft>
                <a:spcPts val="0"/>
              </a:spcAft>
              <a:buNone/>
            </a:pPr>
            <a:br>
              <a:rPr b="0" lang="fr-FR" sz="1600">
                <a:solidFill>
                  <a:srgbClr val="CCCCCC"/>
                </a:solidFill>
                <a:latin typeface="Consolas"/>
                <a:ea typeface="Consolas"/>
                <a:cs typeface="Consolas"/>
                <a:sym typeface="Consolas"/>
              </a:rPr>
            </a:br>
            <a:r>
              <a:rPr b="0" lang="fr-FR" sz="1600">
                <a:solidFill>
                  <a:srgbClr val="CCCCCC"/>
                </a:solidFill>
                <a:latin typeface="Consolas"/>
                <a:ea typeface="Consolas"/>
                <a:cs typeface="Consolas"/>
                <a:sym typeface="Consolas"/>
              </a:rPr>
              <a:t>        </a:t>
            </a:r>
            <a:r>
              <a:rPr b="0" lang="fr-FR" sz="1600">
                <a:solidFill>
                  <a:srgbClr val="49E0FD"/>
                </a:solidFill>
                <a:latin typeface="Consolas"/>
                <a:ea typeface="Consolas"/>
                <a:cs typeface="Consolas"/>
                <a:sym typeface="Consolas"/>
              </a:rPr>
              <a:t>var</a:t>
            </a:r>
            <a:r>
              <a:rPr b="0" lang="fr-FR" sz="1600">
                <a:solidFill>
                  <a:srgbClr val="CCCCCC"/>
                </a:solidFill>
                <a:latin typeface="Consolas"/>
                <a:ea typeface="Consolas"/>
                <a:cs typeface="Consolas"/>
                <a:sym typeface="Consolas"/>
              </a:rPr>
              <a:t> id </a:t>
            </a:r>
            <a:r>
              <a:rPr b="0" lang="fr-FR" sz="1600">
                <a:solidFill>
                  <a:srgbClr val="F92672"/>
                </a:solidFill>
                <a:latin typeface="Consolas"/>
                <a:ea typeface="Consolas"/>
                <a:cs typeface="Consolas"/>
                <a:sym typeface="Consolas"/>
              </a:rPr>
              <a:t>=</a:t>
            </a:r>
            <a:r>
              <a:rPr b="0" lang="fr-FR" sz="1600">
                <a:solidFill>
                  <a:srgbClr val="CCCCCC"/>
                </a:solidFill>
                <a:latin typeface="Consolas"/>
                <a:ea typeface="Consolas"/>
                <a:cs typeface="Consolas"/>
                <a:sym typeface="Consolas"/>
              </a:rPr>
              <a:t> </a:t>
            </a:r>
            <a:r>
              <a:rPr b="0" lang="fr-FR" sz="1600">
                <a:solidFill>
                  <a:srgbClr val="E6DB74"/>
                </a:solidFill>
                <a:latin typeface="Consolas"/>
                <a:ea typeface="Consolas"/>
                <a:cs typeface="Consolas"/>
                <a:sym typeface="Consolas"/>
              </a:rPr>
              <a:t>"."</a:t>
            </a:r>
            <a:r>
              <a:rPr b="0" lang="fr-FR" sz="1600">
                <a:solidFill>
                  <a:srgbClr val="CCCCCC"/>
                </a:solidFill>
                <a:latin typeface="Consolas"/>
                <a:ea typeface="Consolas"/>
                <a:cs typeface="Consolas"/>
                <a:sym typeface="Consolas"/>
              </a:rPr>
              <a:t> </a:t>
            </a:r>
            <a:r>
              <a:rPr b="0" lang="fr-FR" sz="1600">
                <a:solidFill>
                  <a:srgbClr val="F92672"/>
                </a:solidFill>
                <a:latin typeface="Consolas"/>
                <a:ea typeface="Consolas"/>
                <a:cs typeface="Consolas"/>
                <a:sym typeface="Consolas"/>
              </a:rPr>
              <a:t>+</a:t>
            </a:r>
            <a:r>
              <a:rPr b="0" lang="fr-FR" sz="1600">
                <a:solidFill>
                  <a:srgbClr val="CCCCCC"/>
                </a:solidFill>
                <a:latin typeface="Consolas"/>
                <a:ea typeface="Consolas"/>
                <a:cs typeface="Consolas"/>
                <a:sym typeface="Consolas"/>
              </a:rPr>
              <a:t> idSelect;</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r>
              <a:rPr b="0" lang="fr-FR" sz="1600">
                <a:solidFill>
                  <a:srgbClr val="B0EC38"/>
                </a:solidFill>
                <a:latin typeface="Consolas"/>
                <a:ea typeface="Consolas"/>
                <a:cs typeface="Consolas"/>
                <a:sym typeface="Consolas"/>
              </a:rPr>
              <a:t>$</a:t>
            </a:r>
            <a:r>
              <a:rPr b="0" lang="fr-FR" sz="1600">
                <a:solidFill>
                  <a:srgbClr val="CCCCCC"/>
                </a:solidFill>
                <a:latin typeface="Consolas"/>
                <a:ea typeface="Consolas"/>
                <a:cs typeface="Consolas"/>
                <a:sym typeface="Consolas"/>
              </a:rPr>
              <a:t>(id)</a:t>
            </a:r>
            <a:r>
              <a:rPr b="0" lang="fr-FR" sz="1600">
                <a:solidFill>
                  <a:srgbClr val="F92672"/>
                </a:solidFill>
                <a:latin typeface="Consolas"/>
                <a:ea typeface="Consolas"/>
                <a:cs typeface="Consolas"/>
                <a:sym typeface="Consolas"/>
              </a:rPr>
              <a:t>.</a:t>
            </a:r>
            <a:r>
              <a:rPr b="0" lang="fr-FR" sz="1600">
                <a:solidFill>
                  <a:srgbClr val="B0EC38"/>
                </a:solidFill>
                <a:latin typeface="Consolas"/>
                <a:ea typeface="Consolas"/>
                <a:cs typeface="Consolas"/>
                <a:sym typeface="Consolas"/>
              </a:rPr>
              <a:t>toggleClass</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"display"</a:t>
            </a:r>
            <a:r>
              <a:rPr b="0" lang="fr-FR" sz="1600">
                <a:solidFill>
                  <a:srgbClr val="CCCCCC"/>
                </a:solidFill>
                <a:latin typeface="Consolas"/>
                <a:ea typeface="Consolas"/>
                <a:cs typeface="Consolas"/>
                <a:sym typeface="Consolas"/>
              </a:rPr>
              <a:t>);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a:t>
            </a:r>
            <a:endParaRPr/>
          </a:p>
        </p:txBody>
      </p:sp>
      <p:sp>
        <p:nvSpPr>
          <p:cNvPr id="390" name="Google Shape;390;p27"/>
          <p:cNvSpPr txBox="1"/>
          <p:nvPr/>
        </p:nvSpPr>
        <p:spPr>
          <a:xfrm>
            <a:off x="2589211" y="6348331"/>
            <a:ext cx="83415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rgbClr val="683B11"/>
                </a:solidFill>
                <a:latin typeface="Spartan"/>
                <a:ea typeface="Spartan"/>
                <a:cs typeface="Spartan"/>
                <a:sym typeface="Spartan"/>
              </a:rPr>
              <a:t>Ici, le javascript me permet de masquer mes cards, en remplaçant la class</a:t>
            </a:r>
            <a:endParaRPr/>
          </a:p>
        </p:txBody>
      </p:sp>
      <p:pic>
        <p:nvPicPr>
          <p:cNvPr id="391" name="Google Shape;391;p27"/>
          <p:cNvPicPr preferRelativeResize="0"/>
          <p:nvPr>
            <p:ph idx="1" type="body"/>
          </p:nvPr>
        </p:nvPicPr>
        <p:blipFill rotWithShape="1">
          <a:blip r:embed="rId3">
            <a:alphaModFix/>
          </a:blip>
          <a:srcRect b="0" l="0" r="0" t="0"/>
          <a:stretch/>
        </p:blipFill>
        <p:spPr>
          <a:xfrm>
            <a:off x="2592925" y="1718624"/>
            <a:ext cx="8915400" cy="1100957"/>
          </a:xfrm>
          <a:prstGeom prst="rect">
            <a:avLst/>
          </a:prstGeom>
          <a:noFill/>
          <a:ln>
            <a:noFill/>
          </a:ln>
        </p:spPr>
      </p:pic>
      <p:sp>
        <p:nvSpPr>
          <p:cNvPr id="392" name="Google Shape;392;p27"/>
          <p:cNvSpPr txBox="1"/>
          <p:nvPr/>
        </p:nvSpPr>
        <p:spPr>
          <a:xfrm>
            <a:off x="2592925" y="2770218"/>
            <a:ext cx="8911687" cy="1464457"/>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Ici j’ai voulu filtrer par commune, type de produit et distribution</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Le javascript avec la librairie jquery :</a:t>
            </a:r>
            <a:endParaRPr/>
          </a:p>
        </p:txBody>
      </p:sp>
      <p:sp>
        <p:nvSpPr>
          <p:cNvPr id="393" name="Google Shape;393;p27"/>
          <p:cNvSpPr/>
          <p:nvPr/>
        </p:nvSpPr>
        <p:spPr>
          <a:xfrm>
            <a:off x="2795155" y="1905000"/>
            <a:ext cx="8499763" cy="325581"/>
          </a:xfrm>
          <a:prstGeom prst="rect">
            <a:avLst/>
          </a:prstGeom>
          <a:solidFill>
            <a:srgbClr val="DDDDDD">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8"/>
          <p:cNvSpPr/>
          <p:nvPr/>
        </p:nvSpPr>
        <p:spPr>
          <a:xfrm>
            <a:off x="2680138" y="2431411"/>
            <a:ext cx="8911687" cy="3293209"/>
          </a:xfrm>
          <a:prstGeom prst="rect">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9" name="Google Shape;399;p2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Fonctionnalités les plus représentatives</a:t>
            </a:r>
            <a:endParaRPr/>
          </a:p>
        </p:txBody>
      </p:sp>
      <p:sp>
        <p:nvSpPr>
          <p:cNvPr id="400" name="Google Shape;400;p28"/>
          <p:cNvSpPr txBox="1"/>
          <p:nvPr/>
        </p:nvSpPr>
        <p:spPr>
          <a:xfrm>
            <a:off x="2589212" y="1393043"/>
            <a:ext cx="8911687" cy="1423729"/>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Dans le fichier twig</a:t>
            </a:r>
            <a:endParaRPr sz="1600">
              <a:solidFill>
                <a:srgbClr val="683B11"/>
              </a:solidFill>
              <a:latin typeface="Spartan"/>
              <a:ea typeface="Spartan"/>
              <a:cs typeface="Spartan"/>
              <a:sym typeface="Spartan"/>
            </a:endParaRPr>
          </a:p>
        </p:txBody>
      </p:sp>
      <p:sp>
        <p:nvSpPr>
          <p:cNvPr id="401" name="Google Shape;401;p28"/>
          <p:cNvSpPr txBox="1"/>
          <p:nvPr/>
        </p:nvSpPr>
        <p:spPr>
          <a:xfrm>
            <a:off x="2225064" y="2415644"/>
            <a:ext cx="10527150" cy="329320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fr-FR" sz="1600" u="none" cap="none" strike="noStrike">
                <a:solidFill>
                  <a:srgbClr val="F92672"/>
                </a:solidFill>
                <a:latin typeface="Consolas"/>
                <a:ea typeface="Consolas"/>
                <a:cs typeface="Consolas"/>
                <a:sym typeface="Consolas"/>
              </a:rPr>
              <a:t>span</a:t>
            </a:r>
            <a:r>
              <a:rPr b="0" i="0" lang="fr-FR" sz="1600" u="none" cap="none" strike="noStrike">
                <a:solidFill>
                  <a:srgbClr val="CCCCCC"/>
                </a:solidFill>
                <a:latin typeface="Consolas"/>
                <a:ea typeface="Consolas"/>
                <a:cs typeface="Consolas"/>
                <a:sym typeface="Consolas"/>
              </a:rPr>
              <a:t> </a:t>
            </a:r>
            <a:r>
              <a:rPr b="0" i="0" lang="fr-FR" sz="1600" u="none" cap="none" strike="noStrike">
                <a:solidFill>
                  <a:srgbClr val="FD971F"/>
                </a:solidFill>
                <a:latin typeface="Consolas"/>
                <a:ea typeface="Consolas"/>
                <a:cs typeface="Consolas"/>
                <a:sym typeface="Consolas"/>
              </a:rPr>
              <a:t>class</a:t>
            </a:r>
            <a:r>
              <a:rPr b="0" i="0" lang="fr-FR" sz="1600" u="none" cap="none" strike="noStrike">
                <a:solidFill>
                  <a:srgbClr val="CCCCCC"/>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"input-group-text"</a:t>
            </a:r>
            <a:r>
              <a:rPr b="0" i="0" lang="fr-FR" sz="1600" u="none" cap="none" strike="noStrike">
                <a:solidFill>
                  <a:srgbClr val="CCCCCC"/>
                </a:solidFill>
                <a:latin typeface="Consolas"/>
                <a:ea typeface="Consolas"/>
                <a:cs typeface="Consolas"/>
                <a:sym typeface="Consolas"/>
              </a:rPr>
              <a:t> </a:t>
            </a:r>
            <a:r>
              <a:rPr b="0" i="0" lang="fr-FR" sz="1600" u="none" cap="none" strike="noStrike">
                <a:solidFill>
                  <a:srgbClr val="FD971F"/>
                </a:solidFill>
                <a:latin typeface="Consolas"/>
                <a:ea typeface="Consolas"/>
                <a:cs typeface="Consolas"/>
                <a:sym typeface="Consolas"/>
              </a:rPr>
              <a:t>id</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"basic-addon1"</a:t>
            </a:r>
            <a:r>
              <a:rPr b="0" i="0" lang="fr-FR" sz="1600" u="none" cap="none" strike="noStrike">
                <a:solidFill>
                  <a:srgbClr val="CCCCCC"/>
                </a:solidFill>
                <a:latin typeface="Consolas"/>
                <a:ea typeface="Consolas"/>
                <a:cs typeface="Consolas"/>
                <a:sym typeface="Consolas"/>
              </a:rPr>
              <a:t>&gt;Commune :&lt;/</a:t>
            </a:r>
            <a:r>
              <a:rPr b="0" i="0" lang="fr-FR" sz="1600" u="none" cap="none" strike="noStrike">
                <a:solidFill>
                  <a:srgbClr val="F92672"/>
                </a:solidFill>
                <a:latin typeface="Consolas"/>
                <a:ea typeface="Consolas"/>
                <a:cs typeface="Consolas"/>
                <a:sym typeface="Consolas"/>
              </a:rPr>
              <a:t>span</a:t>
            </a:r>
            <a:r>
              <a:rPr b="0" i="0" lang="fr-FR" sz="1600" u="none" cap="none" strike="noStrike">
                <a:solidFill>
                  <a:srgbClr val="CCCCCC"/>
                </a:solidFill>
                <a:latin typeface="Consolas"/>
                <a:ea typeface="Consolas"/>
                <a:cs typeface="Consolas"/>
                <a:sym typeface="Consolas"/>
              </a:rPr>
              <a:t>&gt;</a:t>
            </a:r>
            <a:endParaRPr/>
          </a:p>
          <a:p>
            <a:pPr indent="0" lvl="1" marL="457200" marR="0" rtl="0" algn="l">
              <a:spcBef>
                <a:spcPts val="0"/>
              </a:spcBef>
              <a:spcAft>
                <a:spcPts val="0"/>
              </a:spcAft>
              <a:buNone/>
            </a:pPr>
            <a:r>
              <a:rPr b="0" i="0" lang="fr-FR" sz="1600" u="none" cap="none" strike="noStrike">
                <a:solidFill>
                  <a:srgbClr val="CCCCCC"/>
                </a:solidFill>
                <a:latin typeface="Consolas"/>
                <a:ea typeface="Consolas"/>
                <a:cs typeface="Consolas"/>
                <a:sym typeface="Consolas"/>
              </a:rPr>
              <a:t>	&lt;</a:t>
            </a:r>
            <a:r>
              <a:rPr b="0" i="0" lang="fr-FR" sz="1600" u="none" cap="none" strike="noStrike">
                <a:solidFill>
                  <a:srgbClr val="F92672"/>
                </a:solidFill>
                <a:latin typeface="Consolas"/>
                <a:ea typeface="Consolas"/>
                <a:cs typeface="Consolas"/>
                <a:sym typeface="Consolas"/>
              </a:rPr>
              <a:t>select</a:t>
            </a:r>
            <a:r>
              <a:rPr b="0" i="0" lang="fr-FR" sz="1600" u="none" cap="none" strike="noStrike">
                <a:solidFill>
                  <a:srgbClr val="CCCCCC"/>
                </a:solidFill>
                <a:latin typeface="Consolas"/>
                <a:ea typeface="Consolas"/>
                <a:cs typeface="Consolas"/>
                <a:sym typeface="Consolas"/>
              </a:rPr>
              <a:t> </a:t>
            </a:r>
            <a:r>
              <a:rPr b="0" i="0" lang="fr-FR" sz="1600" u="none" cap="none" strike="noStrike">
                <a:solidFill>
                  <a:srgbClr val="FD971F"/>
                </a:solidFill>
                <a:latin typeface="Consolas"/>
                <a:ea typeface="Consolas"/>
                <a:cs typeface="Consolas"/>
                <a:sym typeface="Consolas"/>
              </a:rPr>
              <a:t>class</a:t>
            </a:r>
            <a:r>
              <a:rPr b="0" i="0" lang="fr-FR" sz="1600" u="none" cap="none" strike="noStrike">
                <a:solidFill>
                  <a:srgbClr val="CCCCCC"/>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"form-control"</a:t>
            </a:r>
            <a:r>
              <a:rPr b="0" i="0" lang="fr-FR" sz="1600" u="none" cap="none" strike="noStrike">
                <a:solidFill>
                  <a:srgbClr val="CCCCCC"/>
                </a:solidFill>
                <a:latin typeface="Consolas"/>
                <a:ea typeface="Consolas"/>
                <a:cs typeface="Consolas"/>
                <a:sym typeface="Consolas"/>
              </a:rPr>
              <a:t> </a:t>
            </a:r>
            <a:r>
              <a:rPr b="0" i="0" lang="fr-FR" sz="1600" u="none" cap="none" strike="noStrike">
                <a:solidFill>
                  <a:srgbClr val="FD971F"/>
                </a:solidFill>
                <a:latin typeface="Consolas"/>
                <a:ea typeface="Consolas"/>
                <a:cs typeface="Consolas"/>
                <a:sym typeface="Consolas"/>
              </a:rPr>
              <a:t>id</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"selectCity"</a:t>
            </a:r>
            <a:r>
              <a:rPr b="0" i="0" lang="fr-FR" sz="1600" u="none" cap="none" strike="noStrike">
                <a:solidFill>
                  <a:srgbClr val="CCCCCC"/>
                </a:solidFill>
                <a:latin typeface="Consolas"/>
                <a:ea typeface="Consolas"/>
                <a:cs typeface="Consolas"/>
                <a:sym typeface="Consolas"/>
              </a:rPr>
              <a:t>&gt;</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&lt;</a:t>
            </a:r>
            <a:r>
              <a:rPr b="0" lang="fr-FR" sz="1600">
                <a:solidFill>
                  <a:srgbClr val="F92672"/>
                </a:solidFill>
                <a:latin typeface="Consolas"/>
                <a:ea typeface="Consolas"/>
                <a:cs typeface="Consolas"/>
                <a:sym typeface="Consolas"/>
              </a:rPr>
              <a:t>option</a:t>
            </a:r>
            <a:r>
              <a:rPr b="0" lang="fr-FR" sz="1600">
                <a:solidFill>
                  <a:srgbClr val="CCCCCC"/>
                </a:solidFill>
                <a:latin typeface="Consolas"/>
                <a:ea typeface="Consolas"/>
                <a:cs typeface="Consolas"/>
                <a:sym typeface="Consolas"/>
              </a:rPr>
              <a:t> </a:t>
            </a:r>
            <a:r>
              <a:rPr b="0" lang="fr-FR" sz="1600">
                <a:solidFill>
                  <a:srgbClr val="FD971F"/>
                </a:solidFill>
                <a:latin typeface="Consolas"/>
                <a:ea typeface="Consolas"/>
                <a:cs typeface="Consolas"/>
                <a:sym typeface="Consolas"/>
              </a:rPr>
              <a:t>value</a:t>
            </a:r>
            <a:r>
              <a:rPr b="0" lang="fr-FR" sz="1600">
                <a:solidFill>
                  <a:srgbClr val="CCCCCC"/>
                </a:solidFill>
                <a:latin typeface="Consolas"/>
                <a:ea typeface="Consolas"/>
                <a:cs typeface="Consolas"/>
                <a:sym typeface="Consolas"/>
              </a:rPr>
              <a:t>=</a:t>
            </a:r>
            <a:r>
              <a:rPr b="0" lang="fr-FR" sz="1600">
                <a:solidFill>
                  <a:srgbClr val="E6DB74"/>
                </a:solidFill>
                <a:latin typeface="Consolas"/>
                <a:ea typeface="Consolas"/>
                <a:cs typeface="Consolas"/>
                <a:sym typeface="Consolas"/>
              </a:rPr>
              <a:t>"0"</a:t>
            </a:r>
            <a:r>
              <a:rPr b="0" lang="fr-FR" sz="1600">
                <a:solidFill>
                  <a:srgbClr val="CCCCCC"/>
                </a:solidFill>
                <a:latin typeface="Consolas"/>
                <a:ea typeface="Consolas"/>
                <a:cs typeface="Consolas"/>
                <a:sym typeface="Consolas"/>
              </a:rPr>
              <a:t> </a:t>
            </a:r>
            <a:r>
              <a:rPr b="0" lang="fr-FR" sz="1600">
                <a:solidFill>
                  <a:srgbClr val="FD971F"/>
                </a:solidFill>
                <a:latin typeface="Consolas"/>
                <a:ea typeface="Consolas"/>
                <a:cs typeface="Consolas"/>
                <a:sym typeface="Consolas"/>
              </a:rPr>
              <a:t>disabled</a:t>
            </a:r>
            <a:r>
              <a:rPr b="0" lang="fr-FR" sz="1600">
                <a:solidFill>
                  <a:srgbClr val="CCCCCC"/>
                </a:solidFill>
                <a:latin typeface="Consolas"/>
                <a:ea typeface="Consolas"/>
                <a:cs typeface="Consolas"/>
                <a:sym typeface="Consolas"/>
              </a:rPr>
              <a:t> </a:t>
            </a:r>
            <a:r>
              <a:rPr b="0" lang="fr-FR" sz="1600">
                <a:solidFill>
                  <a:srgbClr val="FD971F"/>
                </a:solidFill>
                <a:latin typeface="Consolas"/>
                <a:ea typeface="Consolas"/>
                <a:cs typeface="Consolas"/>
                <a:sym typeface="Consolas"/>
              </a:rPr>
              <a:t>selected</a:t>
            </a:r>
            <a:r>
              <a:rPr b="0" lang="fr-FR" sz="1600">
                <a:solidFill>
                  <a:srgbClr val="CCCCCC"/>
                </a:solidFill>
                <a:latin typeface="Consolas"/>
                <a:ea typeface="Consolas"/>
                <a:cs typeface="Consolas"/>
                <a:sym typeface="Consolas"/>
              </a:rPr>
              <a:t> </a:t>
            </a:r>
            <a:r>
              <a:rPr b="0" lang="fr-FR" sz="1600">
                <a:solidFill>
                  <a:srgbClr val="FD971F"/>
                </a:solidFill>
                <a:latin typeface="Consolas"/>
                <a:ea typeface="Consolas"/>
                <a:cs typeface="Consolas"/>
                <a:sym typeface="Consolas"/>
              </a:rPr>
              <a:t>hidden</a:t>
            </a:r>
            <a:r>
              <a:rPr b="0" lang="fr-FR" sz="1600">
                <a:solidFill>
                  <a:srgbClr val="CCCCCC"/>
                </a:solidFill>
                <a:latin typeface="Consolas"/>
                <a:ea typeface="Consolas"/>
                <a:cs typeface="Consolas"/>
                <a:sym typeface="Consolas"/>
              </a:rPr>
              <a:t>&gt;---&lt;/</a:t>
            </a:r>
            <a:r>
              <a:rPr b="0" lang="fr-FR" sz="1600">
                <a:solidFill>
                  <a:srgbClr val="F92672"/>
                </a:solidFill>
                <a:latin typeface="Consolas"/>
                <a:ea typeface="Consolas"/>
                <a:cs typeface="Consolas"/>
                <a:sym typeface="Consolas"/>
              </a:rPr>
              <a:t>option</a:t>
            </a:r>
            <a:r>
              <a:rPr b="0" lang="fr-FR" sz="1600">
                <a:solidFill>
                  <a:srgbClr val="CCCCCC"/>
                </a:solidFill>
                <a:latin typeface="Consolas"/>
                <a:ea typeface="Consolas"/>
                <a:cs typeface="Consolas"/>
                <a:sym typeface="Consolas"/>
              </a:rPr>
              <a:t>&gt;</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 </a:t>
            </a:r>
            <a:r>
              <a:rPr b="0" lang="fr-FR" sz="1600">
                <a:solidFill>
                  <a:srgbClr val="F92672"/>
                </a:solidFill>
                <a:latin typeface="Consolas"/>
                <a:ea typeface="Consolas"/>
                <a:cs typeface="Consolas"/>
                <a:sym typeface="Consolas"/>
              </a:rPr>
              <a:t>set</a:t>
            </a:r>
            <a:r>
              <a:rPr b="0" lang="fr-FR" sz="1600">
                <a:solidFill>
                  <a:srgbClr val="CCCCCC"/>
                </a:solidFill>
                <a:latin typeface="Consolas"/>
                <a:ea typeface="Consolas"/>
                <a:cs typeface="Consolas"/>
                <a:sym typeface="Consolas"/>
              </a:rPr>
              <a:t> tableau </a:t>
            </a:r>
            <a:r>
              <a:rPr b="0" lang="fr-FR" sz="1600">
                <a:solidFill>
                  <a:srgbClr val="F92672"/>
                </a:solidFill>
                <a:latin typeface="Consolas"/>
                <a:ea typeface="Consolas"/>
                <a:cs typeface="Consolas"/>
                <a:sym typeface="Consolas"/>
              </a:rPr>
              <a:t>=</a:t>
            </a:r>
            <a:r>
              <a:rPr b="0" lang="fr-FR" sz="1600">
                <a:solidFill>
                  <a:srgbClr val="CCCCCC"/>
                </a:solidFill>
                <a:latin typeface="Consolas"/>
                <a:ea typeface="Consolas"/>
                <a:cs typeface="Consolas"/>
                <a:sym typeface="Consolas"/>
              </a:rPr>
              <a:t> []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 </a:t>
            </a:r>
            <a:r>
              <a:rPr b="0" lang="fr-FR" sz="1600">
                <a:solidFill>
                  <a:srgbClr val="F92672"/>
                </a:solidFill>
                <a:latin typeface="Consolas"/>
                <a:ea typeface="Consolas"/>
                <a:cs typeface="Consolas"/>
                <a:sym typeface="Consolas"/>
              </a:rPr>
              <a:t>for</a:t>
            </a:r>
            <a:r>
              <a:rPr b="0" lang="fr-FR" sz="1600">
                <a:solidFill>
                  <a:srgbClr val="CCCCCC"/>
                </a:solidFill>
                <a:latin typeface="Consolas"/>
                <a:ea typeface="Consolas"/>
                <a:cs typeface="Consolas"/>
                <a:sym typeface="Consolas"/>
              </a:rPr>
              <a:t> producer </a:t>
            </a:r>
            <a:r>
              <a:rPr b="0" lang="fr-FR" sz="1600">
                <a:solidFill>
                  <a:srgbClr val="F92672"/>
                </a:solidFill>
                <a:latin typeface="Consolas"/>
                <a:ea typeface="Consolas"/>
                <a:cs typeface="Consolas"/>
                <a:sym typeface="Consolas"/>
              </a:rPr>
              <a:t>in</a:t>
            </a:r>
            <a:r>
              <a:rPr b="0" lang="fr-FR" sz="1600">
                <a:solidFill>
                  <a:srgbClr val="CCCCCC"/>
                </a:solidFill>
                <a:latin typeface="Consolas"/>
                <a:ea typeface="Consolas"/>
                <a:cs typeface="Consolas"/>
                <a:sym typeface="Consolas"/>
              </a:rPr>
              <a:t> producers %}</a:t>
            </a:r>
            <a:endParaRPr/>
          </a:p>
          <a:p>
            <a:pPr indent="0" lvl="0" marL="0" marR="0" rtl="0" algn="l">
              <a:spcBef>
                <a:spcPts val="0"/>
              </a:spcBef>
              <a:spcAft>
                <a:spcPts val="0"/>
              </a:spcAft>
              <a:buNone/>
            </a:pPr>
            <a:r>
              <a:rPr lang="fr-FR" sz="1600">
                <a:solidFill>
                  <a:srgbClr val="CCCCCC"/>
                </a:solidFill>
                <a:latin typeface="Consolas"/>
                <a:ea typeface="Consolas"/>
                <a:cs typeface="Consolas"/>
                <a:sym typeface="Consolas"/>
              </a:rPr>
              <a:t>						</a:t>
            </a:r>
            <a:r>
              <a:rPr b="0" lang="fr-FR" sz="1600">
                <a:solidFill>
                  <a:srgbClr val="CCCCCC"/>
                </a:solidFill>
                <a:latin typeface="Consolas"/>
                <a:ea typeface="Consolas"/>
                <a:cs typeface="Consolas"/>
                <a:sym typeface="Consolas"/>
              </a:rPr>
              <a:t>{% </a:t>
            </a:r>
            <a:r>
              <a:rPr b="0" lang="fr-FR" sz="1600">
                <a:solidFill>
                  <a:srgbClr val="F92672"/>
                </a:solidFill>
                <a:latin typeface="Consolas"/>
                <a:ea typeface="Consolas"/>
                <a:cs typeface="Consolas"/>
                <a:sym typeface="Consolas"/>
              </a:rPr>
              <a:t>if</a:t>
            </a:r>
            <a:r>
              <a:rPr b="0" lang="fr-FR" sz="1600">
                <a:solidFill>
                  <a:srgbClr val="CCCCCC"/>
                </a:solidFill>
                <a:latin typeface="Consolas"/>
                <a:ea typeface="Consolas"/>
                <a:cs typeface="Consolas"/>
                <a:sym typeface="Consolas"/>
              </a:rPr>
              <a:t> producer</a:t>
            </a:r>
            <a:r>
              <a:rPr b="0" lang="fr-FR" sz="1600">
                <a:solidFill>
                  <a:srgbClr val="F92672"/>
                </a:solidFill>
                <a:latin typeface="Consolas"/>
                <a:ea typeface="Consolas"/>
                <a:cs typeface="Consolas"/>
                <a:sym typeface="Consolas"/>
              </a:rPr>
              <a:t>.</a:t>
            </a:r>
            <a:r>
              <a:rPr b="0" lang="fr-FR" sz="1600">
                <a:solidFill>
                  <a:srgbClr val="CCCCCC"/>
                </a:solidFill>
                <a:latin typeface="Consolas"/>
                <a:ea typeface="Consolas"/>
                <a:cs typeface="Consolas"/>
                <a:sym typeface="Consolas"/>
              </a:rPr>
              <a:t>city </a:t>
            </a:r>
            <a:r>
              <a:rPr b="0" lang="fr-FR" sz="1600">
                <a:solidFill>
                  <a:srgbClr val="F92672"/>
                </a:solidFill>
                <a:latin typeface="Consolas"/>
                <a:ea typeface="Consolas"/>
                <a:cs typeface="Consolas"/>
                <a:sym typeface="Consolas"/>
              </a:rPr>
              <a:t>not in</a:t>
            </a:r>
            <a:r>
              <a:rPr b="0" lang="fr-FR" sz="1600">
                <a:solidFill>
                  <a:srgbClr val="CCCCCC"/>
                </a:solidFill>
                <a:latin typeface="Consolas"/>
                <a:ea typeface="Consolas"/>
                <a:cs typeface="Consolas"/>
                <a:sym typeface="Consolas"/>
              </a:rPr>
              <a:t> tableau %}</a:t>
            </a:r>
            <a:endParaRPr/>
          </a:p>
          <a:p>
            <a:pPr indent="0" lvl="1" marL="457200" marR="0" rtl="0" algn="l">
              <a:spcBef>
                <a:spcPts val="0"/>
              </a:spcBef>
              <a:spcAft>
                <a:spcPts val="0"/>
              </a:spcAft>
              <a:buNone/>
            </a:pPr>
            <a:r>
              <a:rPr b="0" i="0" lang="fr-FR" sz="1600" u="none" cap="none" strike="noStrike">
                <a:solidFill>
                  <a:srgbClr val="CCCCCC"/>
                </a:solidFill>
                <a:latin typeface="Consolas"/>
                <a:ea typeface="Consolas"/>
                <a:cs typeface="Consolas"/>
                <a:sym typeface="Consolas"/>
              </a:rPr>
              <a:t>                     	&lt;</a:t>
            </a:r>
            <a:r>
              <a:rPr b="0" i="0" lang="fr-FR" sz="1600" u="none" cap="none" strike="noStrike">
                <a:solidFill>
                  <a:srgbClr val="F92672"/>
                </a:solidFill>
                <a:latin typeface="Consolas"/>
                <a:ea typeface="Consolas"/>
                <a:cs typeface="Consolas"/>
                <a:sym typeface="Consolas"/>
              </a:rPr>
              <a:t>option</a:t>
            </a:r>
            <a:r>
              <a:rPr b="0" i="0" lang="fr-FR" sz="1600" u="none" cap="none" strike="noStrike">
                <a:solidFill>
                  <a:srgbClr val="CCCCCC"/>
                </a:solidFill>
                <a:latin typeface="Consolas"/>
                <a:ea typeface="Consolas"/>
                <a:cs typeface="Consolas"/>
                <a:sym typeface="Consolas"/>
              </a:rPr>
              <a:t> </a:t>
            </a:r>
            <a:r>
              <a:rPr b="0" i="0" lang="fr-FR" sz="1600" u="none" cap="none" strike="noStrike">
                <a:solidFill>
                  <a:srgbClr val="FD971F"/>
                </a:solidFill>
                <a:latin typeface="Consolas"/>
                <a:ea typeface="Consolas"/>
                <a:cs typeface="Consolas"/>
                <a:sym typeface="Consolas"/>
              </a:rPr>
              <a:t>value</a:t>
            </a:r>
            <a:r>
              <a:rPr b="0" i="0" lang="fr-FR" sz="1600" u="none" cap="none" strike="noStrike">
                <a:solidFill>
                  <a:srgbClr val="CCCCCC"/>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"{{producer</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E6DB74"/>
                </a:solidFill>
                <a:latin typeface="Consolas"/>
                <a:ea typeface="Consolas"/>
                <a:cs typeface="Consolas"/>
                <a:sym typeface="Consolas"/>
              </a:rPr>
              <a:t>city}}"</a:t>
            </a:r>
            <a:r>
              <a:rPr b="0" i="0" lang="fr-FR" sz="1600" u="none" cap="none" strike="noStrike">
                <a:solidFill>
                  <a:srgbClr val="CCCCCC"/>
                </a:solidFill>
                <a:latin typeface="Consolas"/>
                <a:ea typeface="Consolas"/>
                <a:cs typeface="Consolas"/>
                <a:sym typeface="Consolas"/>
              </a:rPr>
              <a:t>&gt;</a:t>
            </a:r>
            <a:endParaRPr/>
          </a:p>
          <a:p>
            <a:pPr indent="0" lvl="1" marL="457200" marR="0" rtl="0" algn="l">
              <a:spcBef>
                <a:spcPts val="0"/>
              </a:spcBef>
              <a:spcAft>
                <a:spcPts val="0"/>
              </a:spcAft>
              <a:buNone/>
            </a:pPr>
            <a:r>
              <a:rPr b="0" i="0" lang="fr-FR" sz="1600" u="none" cap="none" strike="noStrike">
                <a:solidFill>
                  <a:srgbClr val="CCCCCC"/>
                </a:solidFill>
                <a:latin typeface="Consolas"/>
                <a:ea typeface="Consolas"/>
                <a:cs typeface="Consolas"/>
                <a:sym typeface="Consolas"/>
              </a:rPr>
              <a:t>                          	{{ producer</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CCCCCC"/>
                </a:solidFill>
                <a:latin typeface="Consolas"/>
                <a:ea typeface="Consolas"/>
                <a:cs typeface="Consolas"/>
                <a:sym typeface="Consolas"/>
              </a:rPr>
              <a:t>city }}&lt;</a:t>
            </a:r>
            <a:r>
              <a:rPr b="0" i="0" lang="fr-FR" sz="1600" u="none" cap="none" strike="noStrike">
                <a:solidFill>
                  <a:srgbClr val="F92672"/>
                </a:solidFill>
                <a:latin typeface="Consolas"/>
                <a:ea typeface="Consolas"/>
                <a:cs typeface="Consolas"/>
                <a:sym typeface="Consolas"/>
              </a:rPr>
              <a:t>br</a:t>
            </a:r>
            <a:r>
              <a:rPr b="0" i="0" lang="fr-FR" sz="1600" u="none" cap="none" strike="noStrike">
                <a:solidFill>
                  <a:srgbClr val="CCCCCC"/>
                </a:solidFill>
                <a:latin typeface="Consolas"/>
                <a:ea typeface="Consolas"/>
                <a:cs typeface="Consolas"/>
                <a:sym typeface="Consolas"/>
              </a:rPr>
              <a:t>&gt;</a:t>
            </a:r>
            <a:endParaRPr/>
          </a:p>
          <a:p>
            <a:pPr indent="0" lvl="1" marL="457200" marR="0" rtl="0" algn="l">
              <a:spcBef>
                <a:spcPts val="0"/>
              </a:spcBef>
              <a:spcAft>
                <a:spcPts val="0"/>
              </a:spcAft>
              <a:buNone/>
            </a:pPr>
            <a:r>
              <a:rPr b="0" i="0" lang="fr-FR" sz="1600" u="none" cap="none" strike="noStrike">
                <a:solidFill>
                  <a:srgbClr val="CCCCCC"/>
                </a:solidFill>
                <a:latin typeface="Consolas"/>
                <a:ea typeface="Consolas"/>
                <a:cs typeface="Consolas"/>
                <a:sym typeface="Consolas"/>
              </a:rPr>
              <a:t>                             {% </a:t>
            </a:r>
            <a:r>
              <a:rPr b="0" i="0" lang="fr-FR" sz="1600" u="none" cap="none" strike="noStrike">
                <a:solidFill>
                  <a:srgbClr val="F92672"/>
                </a:solidFill>
                <a:latin typeface="Consolas"/>
                <a:ea typeface="Consolas"/>
                <a:cs typeface="Consolas"/>
                <a:sym typeface="Consolas"/>
              </a:rPr>
              <a:t>set</a:t>
            </a:r>
            <a:r>
              <a:rPr b="0" i="0" lang="fr-FR" sz="1600" u="none" cap="none" strike="noStrike">
                <a:solidFill>
                  <a:srgbClr val="CCCCCC"/>
                </a:solidFill>
                <a:latin typeface="Consolas"/>
                <a:ea typeface="Consolas"/>
                <a:cs typeface="Consolas"/>
                <a:sym typeface="Consolas"/>
              </a:rPr>
              <a:t> tableau </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CCCCCC"/>
                </a:solidFill>
                <a:latin typeface="Consolas"/>
                <a:ea typeface="Consolas"/>
                <a:cs typeface="Consolas"/>
                <a:sym typeface="Consolas"/>
              </a:rPr>
              <a:t> tableau</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B0EC38"/>
                </a:solidFill>
                <a:latin typeface="Consolas"/>
                <a:ea typeface="Consolas"/>
                <a:cs typeface="Consolas"/>
                <a:sym typeface="Consolas"/>
              </a:rPr>
              <a:t>merge</a:t>
            </a:r>
            <a:r>
              <a:rPr b="0" i="0" lang="fr-FR" sz="1600" u="none" cap="none" strike="noStrike">
                <a:solidFill>
                  <a:srgbClr val="CCCCCC"/>
                </a:solidFill>
                <a:latin typeface="Consolas"/>
                <a:ea typeface="Consolas"/>
                <a:cs typeface="Consolas"/>
                <a:sym typeface="Consolas"/>
              </a:rPr>
              <a:t>([producer</a:t>
            </a:r>
            <a:r>
              <a:rPr b="0" i="0" lang="fr-FR" sz="1600" u="none" cap="none" strike="noStrike">
                <a:solidFill>
                  <a:srgbClr val="F92672"/>
                </a:solidFill>
                <a:latin typeface="Consolas"/>
                <a:ea typeface="Consolas"/>
                <a:cs typeface="Consolas"/>
                <a:sym typeface="Consolas"/>
              </a:rPr>
              <a:t>.</a:t>
            </a:r>
            <a:r>
              <a:rPr b="0" i="0" lang="fr-FR" sz="1600" u="none" cap="none" strike="noStrike">
                <a:solidFill>
                  <a:srgbClr val="CCCCCC"/>
                </a:solidFill>
                <a:latin typeface="Consolas"/>
                <a:ea typeface="Consolas"/>
                <a:cs typeface="Consolas"/>
                <a:sym typeface="Consolas"/>
              </a:rPr>
              <a:t>city])%}</a:t>
            </a:r>
            <a:endParaRPr/>
          </a:p>
          <a:p>
            <a:pPr indent="0" lvl="1" marL="457200" marR="0" rtl="0" algn="l">
              <a:spcBef>
                <a:spcPts val="0"/>
              </a:spcBef>
              <a:spcAft>
                <a:spcPts val="0"/>
              </a:spcAft>
              <a:buNone/>
            </a:pPr>
            <a:r>
              <a:rPr b="0" i="0" lang="fr-FR" sz="1600" u="none" cap="none" strike="noStrike">
                <a:solidFill>
                  <a:srgbClr val="CCCCCC"/>
                </a:solidFill>
                <a:latin typeface="Consolas"/>
                <a:ea typeface="Consolas"/>
                <a:cs typeface="Consolas"/>
                <a:sym typeface="Consolas"/>
              </a:rPr>
              <a:t>                     {% </a:t>
            </a:r>
            <a:r>
              <a:rPr b="0" i="0" lang="fr-FR" sz="1600" u="none" cap="none" strike="noStrike">
                <a:solidFill>
                  <a:srgbClr val="F92672"/>
                </a:solidFill>
                <a:latin typeface="Consolas"/>
                <a:ea typeface="Consolas"/>
                <a:cs typeface="Consolas"/>
                <a:sym typeface="Consolas"/>
              </a:rPr>
              <a:t>endif</a:t>
            </a:r>
            <a:r>
              <a:rPr b="0" i="0" lang="fr-FR" sz="1600" u="none" cap="none" strike="noStrike">
                <a:solidFill>
                  <a:srgbClr val="CCCCCC"/>
                </a:solidFill>
                <a:latin typeface="Consolas"/>
                <a:ea typeface="Consolas"/>
                <a:cs typeface="Consolas"/>
                <a:sym typeface="Consolas"/>
              </a:rPr>
              <a:t>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 </a:t>
            </a:r>
            <a:r>
              <a:rPr b="0" lang="fr-FR" sz="1600">
                <a:solidFill>
                  <a:srgbClr val="F92672"/>
                </a:solidFill>
                <a:latin typeface="Consolas"/>
                <a:ea typeface="Consolas"/>
                <a:cs typeface="Consolas"/>
                <a:sym typeface="Consolas"/>
              </a:rPr>
              <a:t>endfor</a:t>
            </a:r>
            <a:r>
              <a:rPr b="0" lang="fr-FR" sz="1600">
                <a:solidFill>
                  <a:srgbClr val="CCCCCC"/>
                </a:solidFill>
                <a:latin typeface="Consolas"/>
                <a:ea typeface="Consolas"/>
                <a:cs typeface="Consolas"/>
                <a:sym typeface="Consolas"/>
              </a:rPr>
              <a:t> %}</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&lt;/</a:t>
            </a:r>
            <a:r>
              <a:rPr b="0" lang="fr-FR" sz="1600">
                <a:solidFill>
                  <a:srgbClr val="F92672"/>
                </a:solidFill>
                <a:latin typeface="Consolas"/>
                <a:ea typeface="Consolas"/>
                <a:cs typeface="Consolas"/>
                <a:sym typeface="Consolas"/>
              </a:rPr>
              <a:t>option</a:t>
            </a:r>
            <a:r>
              <a:rPr b="0" lang="fr-FR" sz="1600">
                <a:solidFill>
                  <a:srgbClr val="CCCCCC"/>
                </a:solidFill>
                <a:latin typeface="Consolas"/>
                <a:ea typeface="Consolas"/>
                <a:cs typeface="Consolas"/>
                <a:sym typeface="Consolas"/>
              </a:rPr>
              <a:t>&gt;</a:t>
            </a:r>
            <a:endParaRPr/>
          </a:p>
          <a:p>
            <a:pPr indent="0" lvl="0" marL="0" marR="0" rtl="0" algn="l">
              <a:spcBef>
                <a:spcPts val="0"/>
              </a:spcBef>
              <a:spcAft>
                <a:spcPts val="0"/>
              </a:spcAft>
              <a:buNone/>
            </a:pPr>
            <a:r>
              <a:rPr b="0" lang="fr-FR" sz="1600">
                <a:solidFill>
                  <a:srgbClr val="CCCCCC"/>
                </a:solidFill>
                <a:latin typeface="Consolas"/>
                <a:ea typeface="Consolas"/>
                <a:cs typeface="Consolas"/>
                <a:sym typeface="Consolas"/>
              </a:rPr>
              <a:t>          &lt;/</a:t>
            </a:r>
            <a:r>
              <a:rPr b="0" lang="fr-FR" sz="1600">
                <a:solidFill>
                  <a:srgbClr val="F92672"/>
                </a:solidFill>
                <a:latin typeface="Consolas"/>
                <a:ea typeface="Consolas"/>
                <a:cs typeface="Consolas"/>
                <a:sym typeface="Consolas"/>
              </a:rPr>
              <a:t>select</a:t>
            </a:r>
            <a:r>
              <a:rPr b="0" lang="fr-FR" sz="1600">
                <a:solidFill>
                  <a:srgbClr val="CCCCCC"/>
                </a:solidFill>
                <a:latin typeface="Consolas"/>
                <a:ea typeface="Consolas"/>
                <a:cs typeface="Consolas"/>
                <a:sym typeface="Consolas"/>
              </a:rPr>
              <a:t>&gt;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Fonctionnalité la plus représentative</a:t>
            </a:r>
            <a:endParaRPr/>
          </a:p>
        </p:txBody>
      </p:sp>
      <p:sp>
        <p:nvSpPr>
          <p:cNvPr id="407" name="Google Shape;407;p29"/>
          <p:cNvSpPr txBox="1"/>
          <p:nvPr/>
        </p:nvSpPr>
        <p:spPr>
          <a:xfrm>
            <a:off x="2589212" y="1393043"/>
            <a:ext cx="8911687" cy="93452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lang="fr-FR" sz="1800">
                <a:solidFill>
                  <a:srgbClr val="683B11"/>
                </a:solidFill>
                <a:latin typeface="Spartan"/>
                <a:ea typeface="Spartan"/>
                <a:cs typeface="Spartan"/>
                <a:sym typeface="Spartan"/>
              </a:rPr>
              <a:t>Module Filtre de recherche</a:t>
            </a:r>
            <a:endParaRPr/>
          </a:p>
          <a:p>
            <a:pPr indent="0" lvl="0" marL="0" marR="0" rtl="0" algn="l">
              <a:spcBef>
                <a:spcPts val="1000"/>
              </a:spcBef>
              <a:spcAft>
                <a:spcPts val="0"/>
              </a:spcAft>
              <a:buClr>
                <a:schemeClr val="accent1"/>
              </a:buClr>
              <a:buSzPts val="1600"/>
              <a:buFont typeface="Noto Sans Symbols"/>
              <a:buNone/>
            </a:pPr>
            <a:r>
              <a:rPr lang="fr-FR" sz="1600">
                <a:solidFill>
                  <a:srgbClr val="683B11"/>
                </a:solidFill>
                <a:latin typeface="Spartan"/>
                <a:ea typeface="Spartan"/>
                <a:cs typeface="Spartan"/>
                <a:sym typeface="Spartan"/>
              </a:rPr>
              <a:t>Et après je joue sur les class pour l’affichage et voici le résultat :</a:t>
            </a:r>
            <a:endParaRPr/>
          </a:p>
        </p:txBody>
      </p:sp>
      <p:pic>
        <p:nvPicPr>
          <p:cNvPr id="408" name="Google Shape;408;p29"/>
          <p:cNvPicPr preferRelativeResize="0"/>
          <p:nvPr/>
        </p:nvPicPr>
        <p:blipFill rotWithShape="1">
          <a:blip r:embed="rId3">
            <a:alphaModFix/>
          </a:blip>
          <a:srcRect b="0" l="0" r="0" t="0"/>
          <a:stretch/>
        </p:blipFill>
        <p:spPr>
          <a:xfrm>
            <a:off x="2592925" y="2200953"/>
            <a:ext cx="7143357" cy="447137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Présentation Générale</a:t>
            </a:r>
            <a:endParaRPr/>
          </a:p>
        </p:txBody>
      </p:sp>
      <p:sp>
        <p:nvSpPr>
          <p:cNvPr id="181" name="Google Shape;181;p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100000"/>
              <a:buChar char="🠶"/>
            </a:pPr>
            <a:r>
              <a:rPr b="0" i="0" lang="fr-FR" sz="1800" u="none" strike="noStrike">
                <a:solidFill>
                  <a:srgbClr val="683B11"/>
                </a:solidFill>
                <a:latin typeface="Spartan"/>
                <a:ea typeface="Spartan"/>
                <a:cs typeface="Spartan"/>
                <a:sym typeface="Spartan"/>
              </a:rPr>
              <a:t>Présentation du projet, cahier des charges.</a:t>
            </a:r>
            <a:endParaRPr/>
          </a:p>
          <a:p>
            <a:pPr indent="-342900" lvl="0" marL="342900" rtl="0" algn="l">
              <a:spcBef>
                <a:spcPts val="1000"/>
              </a:spcBef>
              <a:spcAft>
                <a:spcPts val="0"/>
              </a:spcAft>
              <a:buSzPct val="100000"/>
              <a:buChar char="🠶"/>
            </a:pPr>
            <a:r>
              <a:rPr lang="fr-FR">
                <a:solidFill>
                  <a:srgbClr val="683B11"/>
                </a:solidFill>
                <a:latin typeface="Spartan"/>
                <a:ea typeface="Spartan"/>
                <a:cs typeface="Spartan"/>
                <a:sym typeface="Spartan"/>
              </a:rPr>
              <a:t>Gestion du projet</a:t>
            </a:r>
            <a:endParaRPr b="0" i="0" sz="1800" u="none" strike="noStrike">
              <a:solidFill>
                <a:srgbClr val="683B11"/>
              </a:solidFill>
              <a:latin typeface="Spartan"/>
              <a:ea typeface="Spartan"/>
              <a:cs typeface="Spartan"/>
              <a:sym typeface="Spartan"/>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Conception et codage des composants </a:t>
            </a:r>
            <a:r>
              <a:rPr b="0" i="1" lang="fr-FR" sz="1800" u="none" strike="noStrike">
                <a:solidFill>
                  <a:srgbClr val="683B11"/>
                </a:solidFill>
                <a:latin typeface="Spartan"/>
                <a:ea typeface="Spartan"/>
                <a:cs typeface="Spartan"/>
                <a:sym typeface="Spartan"/>
              </a:rPr>
              <a:t>front-end </a:t>
            </a:r>
            <a:r>
              <a:rPr b="0" i="0" lang="fr-FR" sz="1800" u="none" strike="noStrike">
                <a:solidFill>
                  <a:srgbClr val="683B11"/>
                </a:solidFill>
                <a:latin typeface="Spartan"/>
                <a:ea typeface="Spartan"/>
                <a:cs typeface="Spartan"/>
                <a:sym typeface="Spartan"/>
              </a:rPr>
              <a:t>et des composants </a:t>
            </a:r>
            <a:r>
              <a:rPr b="0" i="1" lang="fr-FR" sz="1800" u="none" strike="noStrike">
                <a:solidFill>
                  <a:srgbClr val="683B11"/>
                </a:solidFill>
                <a:latin typeface="Spartan"/>
                <a:ea typeface="Spartan"/>
                <a:cs typeface="Spartan"/>
                <a:sym typeface="Spartan"/>
              </a:rPr>
              <a:t>back-end </a:t>
            </a:r>
            <a:endParaRPr b="0" i="0" sz="1800" u="none" strike="noStrike">
              <a:solidFill>
                <a:srgbClr val="683B11"/>
              </a:solidFill>
              <a:latin typeface="Spartan"/>
              <a:ea typeface="Spartan"/>
              <a:cs typeface="Spartan"/>
              <a:sym typeface="Spartan"/>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Présentation des éléments les plus significatifs de l’interface de l’application </a:t>
            </a:r>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Présentation du jeu d’essai de la fonctionnalité la plus représentative (données en entrée, données attendues, données obtenues) et analyse des écarts éventuels </a:t>
            </a:r>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Présentation d’un exemple de recherche effectuée à partir de site anglophone</a:t>
            </a:r>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Présentation du site </a:t>
            </a:r>
            <a:endParaRPr/>
          </a:p>
          <a:p>
            <a:pPr indent="-342900" lvl="0" marL="342900" rtl="0" algn="l">
              <a:spcBef>
                <a:spcPts val="1000"/>
              </a:spcBef>
              <a:spcAft>
                <a:spcPts val="0"/>
              </a:spcAft>
              <a:buSzPct val="100000"/>
              <a:buChar char="🠶"/>
            </a:pPr>
            <a:r>
              <a:rPr b="0" i="0" lang="fr-FR" sz="1800" u="none" strike="noStrike">
                <a:solidFill>
                  <a:srgbClr val="683B11"/>
                </a:solidFill>
                <a:latin typeface="Spartan"/>
                <a:ea typeface="Spartan"/>
                <a:cs typeface="Spartan"/>
                <a:sym typeface="Spartan"/>
              </a:rPr>
              <a:t>Synthèse et conclusion.</a:t>
            </a:r>
            <a:endParaRPr>
              <a:solidFill>
                <a:srgbClr val="683B11"/>
              </a:solidFill>
              <a:latin typeface="Spartan"/>
              <a:ea typeface="Spartan"/>
              <a:cs typeface="Spartan"/>
              <a:sym typeface="Spart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Recherche anglophone </a:t>
            </a:r>
            <a:endParaRPr/>
          </a:p>
        </p:txBody>
      </p:sp>
      <p:sp>
        <p:nvSpPr>
          <p:cNvPr id="414" name="Google Shape;414;p30"/>
          <p:cNvSpPr txBox="1"/>
          <p:nvPr>
            <p:ph idx="1" type="body"/>
          </p:nvPr>
        </p:nvSpPr>
        <p:spPr>
          <a:xfrm>
            <a:off x="2589211" y="1540189"/>
            <a:ext cx="9350997" cy="11765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Documentation Symfony</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Lors de la conception du site, j’ai du aller consulter la documentation de Symfony, voici un exemple :</a:t>
            </a:r>
            <a:endParaRPr/>
          </a:p>
        </p:txBody>
      </p:sp>
      <p:pic>
        <p:nvPicPr>
          <p:cNvPr id="415" name="Google Shape;415;p30"/>
          <p:cNvPicPr preferRelativeResize="0"/>
          <p:nvPr/>
        </p:nvPicPr>
        <p:blipFill rotWithShape="1">
          <a:blip r:embed="rId3">
            <a:alphaModFix/>
          </a:blip>
          <a:srcRect b="0" l="0" r="0" t="0"/>
          <a:stretch/>
        </p:blipFill>
        <p:spPr>
          <a:xfrm>
            <a:off x="870296" y="1372221"/>
            <a:ext cx="884822" cy="1065558"/>
          </a:xfrm>
          <a:prstGeom prst="rect">
            <a:avLst/>
          </a:prstGeom>
          <a:noFill/>
          <a:ln>
            <a:noFill/>
          </a:ln>
        </p:spPr>
      </p:pic>
      <p:sp>
        <p:nvSpPr>
          <p:cNvPr id="416" name="Google Shape;416;p30"/>
          <p:cNvSpPr txBox="1"/>
          <p:nvPr/>
        </p:nvSpPr>
        <p:spPr>
          <a:xfrm>
            <a:off x="2589211" y="2780761"/>
            <a:ext cx="91920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ResetPasswordBundle: Mind-Blowing (and Secure) Password Resetting for Symfony</a:t>
            </a:r>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Worrying about how to deal with users that can’t remember their password? We’ve got you covered! This bundle provides a secure out of the box solution to allow users to reset their forgotten passwords.</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Installation</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The bundle can be installed using Composer or the Symfony binary:</a:t>
            </a:r>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composer require symfonycasts/reset-password-bundle</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Usage</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There are two ways to get started, the easiest and preferred way is to use Symfony’s MakerBundle. The Maker will take care of everything from creating configuration, to generating your templates, controllers, and entités.</a:t>
            </a:r>
            <a:endParaRPr/>
          </a:p>
          <a:p>
            <a:pPr indent="0" lvl="0" marL="0" marR="0" rtl="0" algn="l">
              <a:spcBef>
                <a:spcPts val="0"/>
              </a:spcBef>
              <a:spcAft>
                <a:spcPts val="0"/>
              </a:spcAft>
              <a:buNone/>
            </a:pPr>
            <a:r>
              <a:rPr b="1" baseline="30000" i="1" lang="fr-FR" sz="1800" u="none" strike="noStrike">
                <a:solidFill>
                  <a:srgbClr val="683B11"/>
                </a:solidFill>
                <a:latin typeface="Spartan"/>
                <a:ea typeface="Spartan"/>
                <a:cs typeface="Spartan"/>
                <a:sym typeface="Spartan"/>
              </a:rPr>
              <a:t>Using Symfony’s Maker Bundle (Recommended)</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Run bin/console make:reset-password, answer a couple questions, and enjoy our bundle!</a:t>
            </a:r>
            <a:endParaRPr/>
          </a:p>
          <a:p>
            <a:pPr indent="0" lvl="0" marL="0" marR="0" rtl="0" algn="l">
              <a:spcBef>
                <a:spcPts val="0"/>
              </a:spcBef>
              <a:spcAft>
                <a:spcPts val="0"/>
              </a:spcAft>
              <a:buNone/>
            </a:pPr>
            <a:r>
              <a:rPr b="1" baseline="30000" i="1" lang="fr-FR" sz="1800" u="none" strike="noStrike">
                <a:solidFill>
                  <a:srgbClr val="683B11"/>
                </a:solidFill>
                <a:latin typeface="Spartan"/>
                <a:ea typeface="Spartan"/>
                <a:cs typeface="Spartan"/>
                <a:sym typeface="Spartan"/>
              </a:rPr>
              <a:t>Setting things up manually</a:t>
            </a:r>
            <a:endParaRPr b="1" baseline="30000" i="1"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1" baseline="30000" i="1" lang="fr-FR" sz="1800" u="none" strike="noStrike">
                <a:solidFill>
                  <a:srgbClr val="683B11"/>
                </a:solidFill>
                <a:latin typeface="Spartan"/>
                <a:ea typeface="Spartan"/>
                <a:cs typeface="Spartan"/>
                <a:sym typeface="Spartan"/>
              </a:rPr>
              <a:t>...</a:t>
            </a:r>
            <a:endParaRPr b="0" baseline="30000" i="0" sz="1800" u="none" strike="noStrike">
              <a:solidFill>
                <a:srgbClr val="683B11"/>
              </a:solidFill>
              <a:latin typeface="Spartan"/>
              <a:ea typeface="Spartan"/>
              <a:cs typeface="Spartan"/>
              <a:sym typeface="Spart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Recherche anglophone </a:t>
            </a:r>
            <a:endParaRPr/>
          </a:p>
        </p:txBody>
      </p:sp>
      <p:sp>
        <p:nvSpPr>
          <p:cNvPr id="422" name="Google Shape;422;p31"/>
          <p:cNvSpPr txBox="1"/>
          <p:nvPr>
            <p:ph idx="1" type="body"/>
          </p:nvPr>
        </p:nvSpPr>
        <p:spPr>
          <a:xfrm>
            <a:off x="2589211" y="1540189"/>
            <a:ext cx="9350997" cy="11765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Documentation Symfony</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Voici la tracdution :</a:t>
            </a:r>
            <a:endParaRPr/>
          </a:p>
        </p:txBody>
      </p:sp>
      <p:pic>
        <p:nvPicPr>
          <p:cNvPr id="423" name="Google Shape;423;p31"/>
          <p:cNvPicPr preferRelativeResize="0"/>
          <p:nvPr/>
        </p:nvPicPr>
        <p:blipFill rotWithShape="1">
          <a:blip r:embed="rId3">
            <a:alphaModFix/>
          </a:blip>
          <a:srcRect b="0" l="0" r="0" t="0"/>
          <a:stretch/>
        </p:blipFill>
        <p:spPr>
          <a:xfrm>
            <a:off x="870296" y="1372221"/>
            <a:ext cx="884822" cy="1065558"/>
          </a:xfrm>
          <a:prstGeom prst="rect">
            <a:avLst/>
          </a:prstGeom>
          <a:noFill/>
          <a:ln>
            <a:noFill/>
          </a:ln>
        </p:spPr>
      </p:pic>
      <p:sp>
        <p:nvSpPr>
          <p:cNvPr id="424" name="Google Shape;424;p31"/>
          <p:cNvSpPr txBox="1"/>
          <p:nvPr/>
        </p:nvSpPr>
        <p:spPr>
          <a:xfrm>
            <a:off x="2589211" y="2463265"/>
            <a:ext cx="93510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Réinitialisation de mot de passe avec un bundle : «ResetPasswordBundle» de manière sécurisé avec Symfony</a:t>
            </a:r>
            <a:endParaRPr/>
          </a:p>
          <a:p>
            <a:pPr indent="0" lvl="0" marL="0" marR="0" rtl="0" algn="l">
              <a:spcBef>
                <a:spcPts val="0"/>
              </a:spcBef>
              <a:spcAft>
                <a:spcPts val="0"/>
              </a:spcAft>
              <a:buNone/>
            </a:pPr>
            <a:r>
              <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Comment gérer les utilisateurs qui ont oublié leur mot de passe?</a:t>
            </a:r>
            <a:r>
              <a:rPr baseline="30000" lang="fr-FR" sz="1800">
                <a:solidFill>
                  <a:srgbClr val="683B11"/>
                </a:solidFill>
                <a:latin typeface="Spartan"/>
                <a:ea typeface="Spartan"/>
                <a:cs typeface="Spartan"/>
                <a:sym typeface="Spartan"/>
              </a:rPr>
              <a:t> </a:t>
            </a:r>
            <a:r>
              <a:rPr b="0" baseline="30000" i="0" lang="fr-FR" sz="1800" u="none" strike="noStrike">
                <a:solidFill>
                  <a:srgbClr val="683B11"/>
                </a:solidFill>
                <a:latin typeface="Spartan"/>
                <a:ea typeface="Spartan"/>
                <a:cs typeface="Spartan"/>
                <a:sym typeface="Spartan"/>
              </a:rPr>
              <a:t>Nous avons ce que vous avez besoin! </a:t>
            </a:r>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Nous avons créé une solution prête à l’emploi sécurisé permettant aux utilisateur qui ont oubli</a:t>
            </a:r>
            <a:r>
              <a:rPr baseline="30000" lang="fr-FR" sz="1800">
                <a:solidFill>
                  <a:srgbClr val="683B11"/>
                </a:solidFill>
                <a:latin typeface="Spartan"/>
                <a:ea typeface="Spartan"/>
                <a:cs typeface="Spartan"/>
                <a:sym typeface="Spartan"/>
              </a:rPr>
              <a:t>é</a:t>
            </a:r>
            <a:r>
              <a:rPr b="0" baseline="30000" i="0" lang="fr-FR" sz="1800" u="none" strike="noStrike">
                <a:solidFill>
                  <a:srgbClr val="683B11"/>
                </a:solidFill>
                <a:latin typeface="Spartan"/>
                <a:ea typeface="Spartan"/>
                <a:cs typeface="Spartan"/>
                <a:sym typeface="Spartan"/>
              </a:rPr>
              <a:t>  leur mot de passe de les réinitialiser.</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Installation</a:t>
            </a:r>
            <a:br>
              <a:rPr baseline="30000" lang="fr-FR" sz="1800">
                <a:solidFill>
                  <a:srgbClr val="683B11"/>
                </a:solidFill>
                <a:latin typeface="Spartan"/>
                <a:ea typeface="Spartan"/>
                <a:cs typeface="Spartan"/>
                <a:sym typeface="Spartan"/>
              </a:rPr>
            </a:br>
            <a:r>
              <a:rPr b="0" baseline="30000" i="0" lang="fr-FR" sz="1800" u="none" strike="noStrike">
                <a:solidFill>
                  <a:srgbClr val="683B11"/>
                </a:solidFill>
                <a:latin typeface="Spartan"/>
                <a:ea typeface="Spartan"/>
                <a:cs typeface="Spartan"/>
                <a:sym typeface="Spartan"/>
              </a:rPr>
              <a:t>Le bundle peut être installé à l’aide du Composer de Symfony :</a:t>
            </a:r>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composer require symfonycasts/reset-password-bundle</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Utilisation</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Il y a deux façons de commencer la plus simple et la préférée est d’utiliser MakerBundle de Symfony. Notre solution s’occupera de tout, de la création ainsi que la configuration et de générer vos modèles, contrôleurs et entités.</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L’utilisation du bundle Maker de Symfony (recommandé)</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taper : bin/console make:reset-password</a:t>
            </a:r>
            <a:endParaRPr b="0" baseline="30000" i="0" sz="1800" u="none" strike="noStrike">
              <a:solidFill>
                <a:srgbClr val="683B11"/>
              </a:solidFill>
              <a:latin typeface="Spartan"/>
              <a:ea typeface="Spartan"/>
              <a:cs typeface="Spartan"/>
              <a:sym typeface="Spartan"/>
            </a:endParaRPr>
          </a:p>
          <a:p>
            <a:pPr indent="0" lvl="0" marL="0" marR="0" rtl="0" algn="l">
              <a:spcBef>
                <a:spcPts val="0"/>
              </a:spcBef>
              <a:spcAft>
                <a:spcPts val="0"/>
              </a:spcAft>
              <a:buNone/>
            </a:pPr>
            <a:r>
              <a:rPr b="0" baseline="30000" i="0" lang="fr-FR" sz="1800" u="none" strike="noStrike">
                <a:solidFill>
                  <a:srgbClr val="683B11"/>
                </a:solidFill>
                <a:latin typeface="Spartan"/>
                <a:ea typeface="Spartan"/>
                <a:cs typeface="Spartan"/>
                <a:sym typeface="Spartan"/>
              </a:rPr>
              <a:t>et répondez à quelques questions pour profiter du bundle!</a:t>
            </a:r>
            <a:endParaRPr/>
          </a:p>
          <a:p>
            <a:pPr indent="0" lvl="0" marL="0" marR="0" rtl="0" algn="l">
              <a:spcBef>
                <a:spcPts val="0"/>
              </a:spcBef>
              <a:spcAft>
                <a:spcPts val="0"/>
              </a:spcAft>
              <a:buNone/>
            </a:pPr>
            <a:r>
              <a:rPr b="1" baseline="30000" i="0" lang="fr-FR" sz="1800" u="none" strike="noStrike">
                <a:solidFill>
                  <a:srgbClr val="683B11"/>
                </a:solidFill>
                <a:latin typeface="Spartan"/>
                <a:ea typeface="Spartan"/>
                <a:cs typeface="Spartan"/>
                <a:sym typeface="Spartan"/>
              </a:rPr>
              <a:t>Configuration manuelle</a:t>
            </a:r>
            <a:br>
              <a:rPr b="0" baseline="30000" i="0" lang="fr-FR" sz="1800" u="none" strike="noStrike">
                <a:solidFill>
                  <a:srgbClr val="683B11"/>
                </a:solidFill>
                <a:latin typeface="Spartan"/>
                <a:ea typeface="Spartan"/>
                <a:cs typeface="Spartan"/>
                <a:sym typeface="Spartan"/>
              </a:rPr>
            </a:br>
            <a:r>
              <a:rPr b="0" baseline="30000" i="0" lang="fr-FR" sz="1800" u="none" strike="noStrike">
                <a:solidFill>
                  <a:srgbClr val="683B11"/>
                </a:solidFill>
                <a:latin typeface="Spartan"/>
                <a:ea typeface="Spartan"/>
                <a:cs typeface="Spartan"/>
                <a:sym typeface="Spartan"/>
              </a:rPr>
              <a: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Présentation du site</a:t>
            </a:r>
            <a:endParaRPr/>
          </a:p>
        </p:txBody>
      </p:sp>
      <p:sp>
        <p:nvSpPr>
          <p:cNvPr id="430" name="Google Shape;430;p32"/>
          <p:cNvSpPr txBox="1"/>
          <p:nvPr>
            <p:ph idx="1" type="body"/>
          </p:nvPr>
        </p:nvSpPr>
        <p:spPr>
          <a:xfrm>
            <a:off x="2589211" y="1540189"/>
            <a:ext cx="9350997" cy="11765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u="sng">
                <a:solidFill>
                  <a:srgbClr val="683B11"/>
                </a:solidFill>
                <a:latin typeface="Spartan"/>
                <a:ea typeface="Spartan"/>
                <a:cs typeface="Spartan"/>
                <a:sym typeface="Spartan"/>
                <a:hlinkClick r:id="rId3">
                  <a:extLst>
                    <a:ext uri="{A12FA001-AC4F-418D-AE19-62706E023703}">
                      <ahyp:hlinkClr val="tx"/>
                    </a:ext>
                  </a:extLst>
                </a:hlinkClick>
              </a:rPr>
              <a:t>https://www.lespaniersdelisac.erwangentric.fr/</a:t>
            </a:r>
            <a:endParaRPr>
              <a:solidFill>
                <a:srgbClr val="683B11"/>
              </a:solidFill>
              <a:latin typeface="Spartan"/>
              <a:ea typeface="Spartan"/>
              <a:cs typeface="Spartan"/>
              <a:sym typeface="Spartan"/>
            </a:endParaRPr>
          </a:p>
        </p:txBody>
      </p:sp>
      <p:pic>
        <p:nvPicPr>
          <p:cNvPr id="431" name="Google Shape;431;p32"/>
          <p:cNvPicPr preferRelativeResize="0"/>
          <p:nvPr/>
        </p:nvPicPr>
        <p:blipFill rotWithShape="1">
          <a:blip r:embed="rId4">
            <a:alphaModFix/>
          </a:blip>
          <a:srcRect b="0" l="0" r="0" t="0"/>
          <a:stretch/>
        </p:blipFill>
        <p:spPr>
          <a:xfrm>
            <a:off x="2589210" y="1904999"/>
            <a:ext cx="7741511" cy="48216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Synthèse et Conclusion</a:t>
            </a:r>
            <a:endParaRPr/>
          </a:p>
        </p:txBody>
      </p:sp>
      <p:sp>
        <p:nvSpPr>
          <p:cNvPr id="437" name="Google Shape;437;p33"/>
          <p:cNvSpPr txBox="1"/>
          <p:nvPr>
            <p:ph idx="1" type="body"/>
          </p:nvPr>
        </p:nvSpPr>
        <p:spPr>
          <a:xfrm>
            <a:off x="2589211" y="1540190"/>
            <a:ext cx="8572775" cy="4693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solidFill>
                  <a:srgbClr val="683B11"/>
                </a:solidFill>
                <a:latin typeface="Spartan"/>
                <a:ea typeface="Spartan"/>
                <a:cs typeface="Spartan"/>
                <a:sym typeface="Spartan"/>
              </a:rPr>
              <a:t>Ce rapport m’a permis d’exposer toutes les étapes de créations de mon projet.</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C’était une expérience très enrichissante malgré, les difficultés et les contraintes de temps.</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Je garde une impression très positive de ce projet et de ma formation.</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Travailler sur un projet de bout en bout et de maîtriser chaque étape de production, m’a permis de progresser et de mieux appréhender le métier.</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Le principal défi était à la fois d’apprendre à coder sous Symfony et de respecter les délais du projet.</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J’ai découvert ce métier tout au long de ma formation, ainsi que pendant mon stage, et je compte bien continuer dans cette voie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5098A7"/>
              </a:buClr>
              <a:buSzPts val="3600"/>
              <a:buFont typeface="Roboto Slab"/>
              <a:buNone/>
            </a:pPr>
            <a:r>
              <a:rPr lang="fr-FR">
                <a:solidFill>
                  <a:srgbClr val="5098A7"/>
                </a:solidFill>
                <a:latin typeface="Roboto Slab"/>
                <a:ea typeface="Roboto Slab"/>
                <a:cs typeface="Roboto Slab"/>
                <a:sym typeface="Roboto Slab"/>
              </a:rPr>
              <a:t>Contexte et cahier des charges</a:t>
            </a:r>
            <a:endParaRPr/>
          </a:p>
        </p:txBody>
      </p:sp>
      <p:sp>
        <p:nvSpPr>
          <p:cNvPr id="187" name="Google Shape;187;p4"/>
          <p:cNvSpPr txBox="1"/>
          <p:nvPr>
            <p:ph idx="2" type="body"/>
          </p:nvPr>
        </p:nvSpPr>
        <p:spPr>
          <a:xfrm>
            <a:off x="2589212" y="1897319"/>
            <a:ext cx="8520222" cy="1550068"/>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SzPts val="1800"/>
              <a:buChar char="🠶"/>
            </a:pPr>
            <a:r>
              <a:rPr b="1" lang="fr-FR">
                <a:solidFill>
                  <a:srgbClr val="683B11"/>
                </a:solidFill>
                <a:latin typeface="Spartan"/>
                <a:ea typeface="Spartan"/>
                <a:cs typeface="Spartan"/>
                <a:sym typeface="Spartan"/>
              </a:rPr>
              <a:t>Contexte :</a:t>
            </a:r>
            <a:endParaRPr/>
          </a:p>
          <a:p>
            <a:pPr indent="0" lvl="0" marL="0" marR="0" rtl="0" algn="l">
              <a:spcBef>
                <a:spcPts val="1000"/>
              </a:spcBef>
              <a:spcAft>
                <a:spcPts val="0"/>
              </a:spcAft>
              <a:buSzPts val="1800"/>
              <a:buNone/>
            </a:pPr>
            <a:r>
              <a:rPr lang="fr-FR">
                <a:solidFill>
                  <a:srgbClr val="683B11"/>
                </a:solidFill>
                <a:latin typeface="Spartan"/>
                <a:ea typeface="Spartan"/>
                <a:cs typeface="Spartan"/>
                <a:sym typeface="Spartan"/>
              </a:rPr>
              <a:t>L’idée de ce projet est né pendant le premier confinement, et le constat qu’il était difficile de trouver les producteurs locaux sur internet.</a:t>
            </a:r>
            <a:endParaRPr/>
          </a:p>
          <a:p>
            <a:pPr indent="0" lvl="0" marL="0" rtl="0" algn="l">
              <a:spcBef>
                <a:spcPts val="1000"/>
              </a:spcBef>
              <a:spcAft>
                <a:spcPts val="0"/>
              </a:spcAft>
              <a:buSzPts val="1800"/>
              <a:buNone/>
            </a:pPr>
            <a:r>
              <a:t/>
            </a:r>
            <a:endParaRPr/>
          </a:p>
        </p:txBody>
      </p:sp>
      <p:sp>
        <p:nvSpPr>
          <p:cNvPr id="188" name="Google Shape;188;p4"/>
          <p:cNvSpPr txBox="1"/>
          <p:nvPr/>
        </p:nvSpPr>
        <p:spPr>
          <a:xfrm>
            <a:off x="2589212" y="4836214"/>
            <a:ext cx="8677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rgbClr val="683B11"/>
                </a:solidFill>
                <a:latin typeface="Spartan Thin"/>
                <a:ea typeface="Spartan Thin"/>
                <a:cs typeface="Spartan Thin"/>
                <a:sym typeface="Spartan Thin"/>
              </a:rPr>
              <a:t>Le But est de promouvoir les acteurs locaux, les circuits cour</a:t>
            </a:r>
            <a:r>
              <a:rPr lang="fr-FR" sz="1800">
                <a:solidFill>
                  <a:srgbClr val="683B11"/>
                </a:solidFill>
                <a:latin typeface="Spartan Thin"/>
                <a:ea typeface="Spartan Thin"/>
                <a:cs typeface="Spartan Thin"/>
                <a:sym typeface="Spartan Thin"/>
              </a:rPr>
              <a:t>t</a:t>
            </a:r>
            <a:r>
              <a:rPr b="0" i="0" lang="fr-FR" sz="1800" u="none" cap="none" strike="noStrike">
                <a:solidFill>
                  <a:srgbClr val="683B11"/>
                </a:solidFill>
                <a:latin typeface="Spartan Thin"/>
                <a:ea typeface="Spartan Thin"/>
                <a:cs typeface="Spartan Thin"/>
                <a:sym typeface="Spartan Thin"/>
              </a:rPr>
              <a:t> et ainsi mettre en relation les producteurs avec les habitants de leur secteur.</a:t>
            </a:r>
            <a:endParaRPr b="0" i="0" sz="1800" u="none" cap="none" strike="noStrike">
              <a:solidFill>
                <a:srgbClr val="683B11"/>
              </a:solidFill>
              <a:latin typeface="Century Gothic"/>
              <a:ea typeface="Century Gothic"/>
              <a:cs typeface="Century Gothic"/>
              <a:sym typeface="Century Gothic"/>
            </a:endParaRPr>
          </a:p>
        </p:txBody>
      </p:sp>
      <p:sp>
        <p:nvSpPr>
          <p:cNvPr id="189" name="Google Shape;189;p4"/>
          <p:cNvSpPr txBox="1"/>
          <p:nvPr/>
        </p:nvSpPr>
        <p:spPr>
          <a:xfrm>
            <a:off x="2589200" y="3545177"/>
            <a:ext cx="8677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rgbClr val="683B11"/>
                </a:solidFill>
                <a:latin typeface="Spartan Thin"/>
                <a:ea typeface="Spartan Thin"/>
                <a:cs typeface="Spartan Thin"/>
                <a:sym typeface="Spartan Thin"/>
              </a:rPr>
              <a:t>Habitant en campagne et entouré d’agriculteurs et de producteurs, l’idée m’est venue de créer un site internet recensant tous les acteurs locaux liés aux métiers de bouches, du producteur au revendeur.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Contexte et cahier des charges</a:t>
            </a:r>
            <a:endParaRPr/>
          </a:p>
        </p:txBody>
      </p:sp>
      <p:sp>
        <p:nvSpPr>
          <p:cNvPr id="195" name="Google Shape;195;p5"/>
          <p:cNvSpPr txBox="1"/>
          <p:nvPr/>
        </p:nvSpPr>
        <p:spPr>
          <a:xfrm>
            <a:off x="2592924" y="1905000"/>
            <a:ext cx="8558552" cy="116402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800"/>
              <a:buFont typeface="Noto Sans Symbols"/>
              <a:buChar char="🠶"/>
            </a:pPr>
            <a:r>
              <a:rPr b="1" i="0" lang="fr-FR" sz="1800" u="none" cap="none" strike="noStrike">
                <a:solidFill>
                  <a:srgbClr val="683B11"/>
                </a:solidFill>
                <a:latin typeface="Spartan"/>
                <a:ea typeface="Spartan"/>
                <a:cs typeface="Spartan"/>
                <a:sym typeface="Spartan"/>
              </a:rPr>
              <a:t>Cahier des charges :</a:t>
            </a:r>
            <a:endParaRPr/>
          </a:p>
          <a:p>
            <a:pPr indent="0" lvl="0" marL="0" marR="0" rtl="0" algn="l">
              <a:spcBef>
                <a:spcPts val="1000"/>
              </a:spcBef>
              <a:spcAft>
                <a:spcPts val="0"/>
              </a:spcAft>
              <a:buClr>
                <a:schemeClr val="accent1"/>
              </a:buClr>
              <a:buSzPts val="1800"/>
              <a:buFont typeface="Noto Sans Symbols"/>
              <a:buNone/>
            </a:pPr>
            <a:r>
              <a:rPr b="0" i="0" lang="fr-FR" sz="1800" u="none" cap="none" strike="noStrike">
                <a:solidFill>
                  <a:srgbClr val="683B11"/>
                </a:solidFill>
                <a:latin typeface="Spartan"/>
                <a:ea typeface="Spartan"/>
                <a:cs typeface="Spartan"/>
                <a:sym typeface="Spartan"/>
              </a:rPr>
              <a:t>Annuaire recensant tous les producteurs locaux et commerçant dans un rayon d’une quinzaine de kilomètre autour de Guenrouët.</a:t>
            </a:r>
            <a:endParaRPr/>
          </a:p>
          <a:p>
            <a:pPr indent="0" lvl="0" marL="0" marR="0" rtl="0" algn="l">
              <a:spcBef>
                <a:spcPts val="1000"/>
              </a:spcBef>
              <a:spcAft>
                <a:spcPts val="0"/>
              </a:spcAft>
              <a:buClr>
                <a:schemeClr val="accent1"/>
              </a:buClr>
              <a:buSzPts val="1800"/>
              <a:buFont typeface="Noto Sans Symbols"/>
              <a:buNone/>
            </a:pPr>
            <a:r>
              <a:t/>
            </a:r>
            <a:endParaRPr b="0" i="0" sz="1800" u="none" cap="none" strike="noStrike">
              <a:solidFill>
                <a:srgbClr val="683B11"/>
              </a:solidFill>
              <a:latin typeface="Spartan"/>
              <a:ea typeface="Spartan"/>
              <a:cs typeface="Spartan"/>
              <a:sym typeface="Spartan"/>
            </a:endParaRPr>
          </a:p>
        </p:txBody>
      </p:sp>
      <p:sp>
        <p:nvSpPr>
          <p:cNvPr id="196" name="Google Shape;196;p5"/>
          <p:cNvSpPr txBox="1"/>
          <p:nvPr/>
        </p:nvSpPr>
        <p:spPr>
          <a:xfrm>
            <a:off x="2589212" y="3324453"/>
            <a:ext cx="86778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rgbClr val="683B11"/>
                </a:solidFill>
                <a:latin typeface="Spartan Thin"/>
                <a:ea typeface="Spartan Thin"/>
                <a:cs typeface="Spartan Thin"/>
                <a:sym typeface="Spartan Thin"/>
              </a:rPr>
              <a:t>Deux principales rubrique :</a:t>
            </a:r>
            <a:br>
              <a:rPr b="0" i="0" lang="fr-FR" sz="1800" u="none" cap="none" strike="noStrike">
                <a:solidFill>
                  <a:srgbClr val="683B11"/>
                </a:solidFill>
                <a:latin typeface="Spartan Thin"/>
                <a:ea typeface="Spartan Thin"/>
                <a:cs typeface="Spartan Thin"/>
                <a:sym typeface="Spartan Thin"/>
              </a:rPr>
            </a:br>
            <a:r>
              <a:rPr b="0" i="0" lang="fr-FR" sz="1800" u="none" cap="none" strike="noStrike">
                <a:solidFill>
                  <a:srgbClr val="683B11"/>
                </a:solidFill>
                <a:latin typeface="Spartan Thin"/>
                <a:ea typeface="Spartan Thin"/>
                <a:cs typeface="Spartan Thin"/>
                <a:sym typeface="Spartan Thin"/>
              </a:rPr>
              <a:t>- Les producteurs</a:t>
            </a:r>
            <a:endParaRPr/>
          </a:p>
          <a:p>
            <a:pPr indent="0" lvl="0" marL="0" marR="0" rtl="0" algn="l">
              <a:spcBef>
                <a:spcPts val="0"/>
              </a:spcBef>
              <a:spcAft>
                <a:spcPts val="0"/>
              </a:spcAft>
              <a:buNone/>
            </a:pPr>
            <a:r>
              <a:rPr b="0" i="0" lang="fr-FR" sz="1800" u="none" cap="none" strike="noStrike">
                <a:solidFill>
                  <a:srgbClr val="683B11"/>
                </a:solidFill>
                <a:latin typeface="Spartan Thin"/>
                <a:ea typeface="Spartan Thin"/>
                <a:cs typeface="Spartan Thin"/>
                <a:sym typeface="Spartan Thin"/>
              </a:rPr>
              <a:t>- Les commerçants</a:t>
            </a:r>
            <a:endParaRPr b="0" i="0" sz="1800" u="none" cap="none" strike="noStrike">
              <a:solidFill>
                <a:srgbClr val="683B11"/>
              </a:solidFill>
              <a:latin typeface="Spartan Thin"/>
              <a:ea typeface="Spartan Thin"/>
              <a:cs typeface="Spartan Thin"/>
              <a:sym typeface="Spartan Thin"/>
            </a:endParaRPr>
          </a:p>
        </p:txBody>
      </p:sp>
      <p:sp>
        <p:nvSpPr>
          <p:cNvPr id="197" name="Google Shape;197;p5"/>
          <p:cNvSpPr txBox="1"/>
          <p:nvPr/>
        </p:nvSpPr>
        <p:spPr>
          <a:xfrm>
            <a:off x="2589212" y="4541024"/>
            <a:ext cx="86778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rgbClr val="683B11"/>
                </a:solidFill>
                <a:latin typeface="Spartan Thin"/>
                <a:ea typeface="Spartan Thin"/>
                <a:cs typeface="Spartan Thin"/>
                <a:sym typeface="Spartan Thin"/>
              </a:rPr>
              <a:t>Une rubrique actualités permettant d’informer les visiteurs, sur différents évènements, de nos producteurs, commerçants et communes</a:t>
            </a:r>
            <a:endParaRPr b="0" i="0" sz="1800" u="none" cap="none" strike="noStrike">
              <a:solidFill>
                <a:srgbClr val="683B11"/>
              </a:solidFill>
              <a:latin typeface="Spartan Thin"/>
              <a:ea typeface="Spartan Thin"/>
              <a:cs typeface="Spartan Thin"/>
              <a:sym typeface="Spartan Th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03" name="Google Shape;203;p6"/>
          <p:cNvSpPr txBox="1"/>
          <p:nvPr>
            <p:ph idx="1" type="body"/>
          </p:nvPr>
        </p:nvSpPr>
        <p:spPr>
          <a:xfrm>
            <a:off x="2589212" y="1540189"/>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Conception du logo avec illustrator</a:t>
            </a:r>
            <a:endParaRPr>
              <a:solidFill>
                <a:srgbClr val="683B11"/>
              </a:solidFill>
              <a:latin typeface="Spartan"/>
              <a:ea typeface="Spartan"/>
              <a:cs typeface="Spartan"/>
              <a:sym typeface="Spartan"/>
            </a:endParaRPr>
          </a:p>
          <a:p>
            <a:pPr indent="0" lvl="0" marL="0" rtl="0" algn="l">
              <a:spcBef>
                <a:spcPts val="1000"/>
              </a:spcBef>
              <a:spcAft>
                <a:spcPts val="0"/>
              </a:spcAft>
              <a:buSzPts val="1600"/>
              <a:buNone/>
            </a:pPr>
            <a:r>
              <a:rPr b="0" i="0" lang="fr-FR" sz="1600" u="none" strike="noStrike">
                <a:solidFill>
                  <a:srgbClr val="673B13"/>
                </a:solidFill>
                <a:latin typeface="Spartan Thin"/>
                <a:ea typeface="Spartan Thin"/>
                <a:cs typeface="Spartan Thin"/>
                <a:sym typeface="Spartan Thin"/>
              </a:rPr>
              <a:t>Le nom du site est «les paniers de l’Isac». Le panier, pour l’idée de faire ses courses, son marché ou même sa cueillette et l’Isac, c’est le nom de la rivière courant au milieu de ce territoire.</a:t>
            </a:r>
            <a:br>
              <a:rPr b="0" i="0" lang="fr-FR" sz="1600" u="none" strike="noStrike">
                <a:solidFill>
                  <a:srgbClr val="673B13"/>
                </a:solidFill>
                <a:latin typeface="Spartan Thin"/>
                <a:ea typeface="Spartan Thin"/>
                <a:cs typeface="Spartan Thin"/>
                <a:sym typeface="Spartan Thin"/>
              </a:rPr>
            </a:br>
            <a:r>
              <a:rPr b="0" i="0" lang="fr-FR" sz="1600" u="none" strike="noStrike">
                <a:solidFill>
                  <a:srgbClr val="673B13"/>
                </a:solidFill>
                <a:latin typeface="Spartan Thin"/>
                <a:ea typeface="Spartan Thin"/>
                <a:cs typeface="Spartan Thin"/>
                <a:sym typeface="Spartan Thin"/>
              </a:rPr>
              <a:t>C’est  deux éléments sont représentés dans le logo</a:t>
            </a:r>
            <a:endParaRPr sz="1600">
              <a:latin typeface="Spartan"/>
              <a:ea typeface="Spartan"/>
              <a:cs typeface="Spartan"/>
              <a:sym typeface="Spartan"/>
            </a:endParaRPr>
          </a:p>
        </p:txBody>
      </p:sp>
      <p:pic>
        <p:nvPicPr>
          <p:cNvPr id="204" name="Google Shape;204;p6"/>
          <p:cNvPicPr preferRelativeResize="0"/>
          <p:nvPr/>
        </p:nvPicPr>
        <p:blipFill rotWithShape="1">
          <a:blip r:embed="rId3">
            <a:alphaModFix/>
          </a:blip>
          <a:srcRect b="0" l="0" r="0" t="0"/>
          <a:stretch/>
        </p:blipFill>
        <p:spPr>
          <a:xfrm>
            <a:off x="2254527" y="2892286"/>
            <a:ext cx="8610600" cy="381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10" name="Google Shape;210;p7"/>
          <p:cNvSpPr txBox="1"/>
          <p:nvPr>
            <p:ph idx="1" type="body"/>
          </p:nvPr>
        </p:nvSpPr>
        <p:spPr>
          <a:xfrm>
            <a:off x="2589212" y="1540189"/>
            <a:ext cx="8915400" cy="128089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Choix des couleurs</a:t>
            </a:r>
            <a:endParaRPr/>
          </a:p>
          <a:p>
            <a:pPr indent="0" lvl="0" marL="0" rtl="0" algn="l">
              <a:spcBef>
                <a:spcPts val="1000"/>
              </a:spcBef>
              <a:spcAft>
                <a:spcPts val="0"/>
              </a:spcAft>
              <a:buSzPts val="1600"/>
              <a:buNone/>
            </a:pPr>
            <a:r>
              <a:rPr b="0" i="0" lang="fr-FR" sz="1600" u="none" strike="noStrike">
                <a:solidFill>
                  <a:srgbClr val="673B13"/>
                </a:solidFill>
                <a:latin typeface="Spartan Thin"/>
                <a:ea typeface="Spartan Thin"/>
                <a:cs typeface="Spartan Thin"/>
                <a:sym typeface="Spartan Thin"/>
              </a:rPr>
              <a:t>Le choix des couleurs se portent vers des teintes rappelant la campagne, comme le vert, le marron et le bleu et par des nuances pastelles pour sa douceur et le bien vivre.</a:t>
            </a:r>
            <a:endParaRPr sz="1600">
              <a:latin typeface="Spartan"/>
              <a:ea typeface="Spartan"/>
              <a:cs typeface="Spartan"/>
              <a:sym typeface="Spartan"/>
            </a:endParaRPr>
          </a:p>
          <a:p>
            <a:pPr indent="-228600" lvl="0" marL="342900" rtl="0" algn="l">
              <a:spcBef>
                <a:spcPts val="1000"/>
              </a:spcBef>
              <a:spcAft>
                <a:spcPts val="0"/>
              </a:spcAft>
              <a:buSzPts val="1800"/>
              <a:buNone/>
            </a:pPr>
            <a:r>
              <a:t/>
            </a:r>
            <a:endParaRPr>
              <a:latin typeface="Spartan"/>
              <a:ea typeface="Spartan"/>
              <a:cs typeface="Spartan"/>
              <a:sym typeface="Spartan"/>
            </a:endParaRPr>
          </a:p>
        </p:txBody>
      </p:sp>
      <p:sp>
        <p:nvSpPr>
          <p:cNvPr id="211" name="Google Shape;211;p7"/>
          <p:cNvSpPr/>
          <p:nvPr/>
        </p:nvSpPr>
        <p:spPr>
          <a:xfrm>
            <a:off x="2589212" y="3262344"/>
            <a:ext cx="1624979" cy="950843"/>
          </a:xfrm>
          <a:prstGeom prst="rect">
            <a:avLst/>
          </a:prstGeom>
          <a:solidFill>
            <a:srgbClr val="B4C092"/>
          </a:solidFill>
          <a:ln cap="rnd" cmpd="sng" w="15875">
            <a:solidFill>
              <a:srgbClr val="B4C0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683B11"/>
              </a:solidFill>
              <a:latin typeface="Century Gothic"/>
              <a:ea typeface="Century Gothic"/>
              <a:cs typeface="Century Gothic"/>
              <a:sym typeface="Century Gothic"/>
            </a:endParaRPr>
          </a:p>
        </p:txBody>
      </p:sp>
      <p:sp>
        <p:nvSpPr>
          <p:cNvPr id="212" name="Google Shape;212;p7"/>
          <p:cNvSpPr/>
          <p:nvPr/>
        </p:nvSpPr>
        <p:spPr>
          <a:xfrm>
            <a:off x="4818062" y="3262344"/>
            <a:ext cx="1624979" cy="950843"/>
          </a:xfrm>
          <a:prstGeom prst="rect">
            <a:avLst/>
          </a:prstGeom>
          <a:solidFill>
            <a:srgbClr val="7ECADA"/>
          </a:solidFill>
          <a:ln cap="rnd" cmpd="sng" w="15875">
            <a:solidFill>
              <a:srgbClr val="7ECA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683B11"/>
              </a:solidFill>
              <a:latin typeface="Century Gothic"/>
              <a:ea typeface="Century Gothic"/>
              <a:cs typeface="Century Gothic"/>
              <a:sym typeface="Century Gothic"/>
            </a:endParaRPr>
          </a:p>
        </p:txBody>
      </p:sp>
      <p:sp>
        <p:nvSpPr>
          <p:cNvPr id="213" name="Google Shape;213;p7"/>
          <p:cNvSpPr/>
          <p:nvPr/>
        </p:nvSpPr>
        <p:spPr>
          <a:xfrm>
            <a:off x="7046912" y="3262344"/>
            <a:ext cx="1624979" cy="950843"/>
          </a:xfrm>
          <a:prstGeom prst="rect">
            <a:avLst/>
          </a:prstGeom>
          <a:solidFill>
            <a:srgbClr val="683B11"/>
          </a:solidFill>
          <a:ln cap="rnd" cmpd="sng" w="15875">
            <a:solidFill>
              <a:srgbClr val="683B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683B11"/>
              </a:solidFill>
              <a:latin typeface="Century Gothic"/>
              <a:ea typeface="Century Gothic"/>
              <a:cs typeface="Century Gothic"/>
              <a:sym typeface="Century Gothic"/>
            </a:endParaRPr>
          </a:p>
        </p:txBody>
      </p:sp>
      <p:sp>
        <p:nvSpPr>
          <p:cNvPr id="214" name="Google Shape;214;p7"/>
          <p:cNvSpPr txBox="1"/>
          <p:nvPr/>
        </p:nvSpPr>
        <p:spPr>
          <a:xfrm>
            <a:off x="2589212" y="2861466"/>
            <a:ext cx="2228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600" u="none" cap="none" strike="noStrike">
                <a:solidFill>
                  <a:srgbClr val="683B11"/>
                </a:solidFill>
                <a:latin typeface="Spartan"/>
                <a:ea typeface="Spartan"/>
                <a:cs typeface="Spartan"/>
                <a:sym typeface="Spartan"/>
              </a:rPr>
              <a:t>Couleur du logo</a:t>
            </a:r>
            <a:endParaRPr/>
          </a:p>
        </p:txBody>
      </p:sp>
      <p:sp>
        <p:nvSpPr>
          <p:cNvPr id="215" name="Google Shape;215;p7"/>
          <p:cNvSpPr/>
          <p:nvPr/>
        </p:nvSpPr>
        <p:spPr>
          <a:xfrm>
            <a:off x="2589212" y="5274904"/>
            <a:ext cx="1624979" cy="950843"/>
          </a:xfrm>
          <a:prstGeom prst="rect">
            <a:avLst/>
          </a:prstGeom>
          <a:solidFill>
            <a:srgbClr val="818F5D"/>
          </a:solidFill>
          <a:ln cap="rnd" cmpd="sng" w="15875">
            <a:solidFill>
              <a:srgbClr val="818F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6" name="Google Shape;216;p7"/>
          <p:cNvSpPr/>
          <p:nvPr/>
        </p:nvSpPr>
        <p:spPr>
          <a:xfrm>
            <a:off x="4818062" y="5274904"/>
            <a:ext cx="1624979" cy="950843"/>
          </a:xfrm>
          <a:prstGeom prst="rect">
            <a:avLst/>
          </a:prstGeom>
          <a:solidFill>
            <a:srgbClr val="5098A7"/>
          </a:solidFill>
          <a:ln cap="rnd" cmpd="sng" w="15875">
            <a:solidFill>
              <a:srgbClr val="5098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7" name="Google Shape;217;p7"/>
          <p:cNvSpPr txBox="1"/>
          <p:nvPr/>
        </p:nvSpPr>
        <p:spPr>
          <a:xfrm>
            <a:off x="2589211" y="4874026"/>
            <a:ext cx="80157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rgbClr val="683B11"/>
                </a:solidFill>
                <a:latin typeface="Spartan"/>
                <a:ea typeface="Spartan"/>
                <a:cs typeface="Spartan"/>
                <a:sym typeface="Spartan"/>
              </a:rPr>
              <a:t>Couleur plus foncé pour le site permettant d’avoir plus de contraste</a:t>
            </a:r>
            <a:endParaRPr/>
          </a:p>
        </p:txBody>
      </p:sp>
      <p:sp>
        <p:nvSpPr>
          <p:cNvPr id="218" name="Google Shape;218;p7"/>
          <p:cNvSpPr txBox="1"/>
          <p:nvPr/>
        </p:nvSpPr>
        <p:spPr>
          <a:xfrm>
            <a:off x="2589212" y="4291026"/>
            <a:ext cx="2228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683B11"/>
                </a:solidFill>
                <a:latin typeface="Spartan"/>
                <a:ea typeface="Spartan"/>
                <a:cs typeface="Spartan"/>
                <a:sym typeface="Spartan"/>
              </a:rPr>
              <a:t>RVB : 180 192 146</a:t>
            </a:r>
            <a:endParaRPr/>
          </a:p>
          <a:p>
            <a:pPr indent="0" lvl="0" marL="0" marR="0" rtl="0" algn="l">
              <a:spcBef>
                <a:spcPts val="0"/>
              </a:spcBef>
              <a:spcAft>
                <a:spcPts val="0"/>
              </a:spcAft>
              <a:buNone/>
            </a:pPr>
            <a:r>
              <a:rPr lang="fr-FR" sz="1400">
                <a:solidFill>
                  <a:srgbClr val="683B11"/>
                </a:solidFill>
                <a:latin typeface="Spartan"/>
                <a:ea typeface="Spartan"/>
                <a:cs typeface="Spartan"/>
                <a:sym typeface="Spartan"/>
              </a:rPr>
              <a:t>#B4C092</a:t>
            </a:r>
            <a:endParaRPr/>
          </a:p>
        </p:txBody>
      </p:sp>
      <p:sp>
        <p:nvSpPr>
          <p:cNvPr id="219" name="Google Shape;219;p7"/>
          <p:cNvSpPr txBox="1"/>
          <p:nvPr/>
        </p:nvSpPr>
        <p:spPr>
          <a:xfrm>
            <a:off x="4818062" y="4291026"/>
            <a:ext cx="2228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683B11"/>
                </a:solidFill>
                <a:latin typeface="Spartan"/>
                <a:ea typeface="Spartan"/>
                <a:cs typeface="Spartan"/>
                <a:sym typeface="Spartan"/>
              </a:rPr>
              <a:t>RVB : 126 202 218</a:t>
            </a:r>
            <a:endParaRPr/>
          </a:p>
          <a:p>
            <a:pPr indent="0" lvl="0" marL="0" marR="0" rtl="0" algn="l">
              <a:spcBef>
                <a:spcPts val="0"/>
              </a:spcBef>
              <a:spcAft>
                <a:spcPts val="0"/>
              </a:spcAft>
              <a:buNone/>
            </a:pPr>
            <a:r>
              <a:rPr lang="fr-FR" sz="1400">
                <a:solidFill>
                  <a:srgbClr val="683B11"/>
                </a:solidFill>
                <a:latin typeface="Spartan"/>
                <a:ea typeface="Spartan"/>
                <a:cs typeface="Spartan"/>
                <a:sym typeface="Spartan"/>
              </a:rPr>
              <a:t>#7ECADA</a:t>
            </a:r>
            <a:endParaRPr sz="1400">
              <a:solidFill>
                <a:srgbClr val="683B11"/>
              </a:solidFill>
              <a:latin typeface="Spartan"/>
              <a:ea typeface="Spartan"/>
              <a:cs typeface="Spartan"/>
              <a:sym typeface="Spartan"/>
            </a:endParaRPr>
          </a:p>
        </p:txBody>
      </p:sp>
      <p:sp>
        <p:nvSpPr>
          <p:cNvPr id="220" name="Google Shape;220;p7"/>
          <p:cNvSpPr txBox="1"/>
          <p:nvPr/>
        </p:nvSpPr>
        <p:spPr>
          <a:xfrm>
            <a:off x="6996388" y="4291026"/>
            <a:ext cx="2228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683B11"/>
                </a:solidFill>
                <a:latin typeface="Spartan"/>
                <a:ea typeface="Spartan"/>
                <a:cs typeface="Spartan"/>
                <a:sym typeface="Spartan"/>
              </a:rPr>
              <a:t>RVB : 104 59 17</a:t>
            </a:r>
            <a:endParaRPr/>
          </a:p>
          <a:p>
            <a:pPr indent="0" lvl="0" marL="0" marR="0" rtl="0" algn="l">
              <a:spcBef>
                <a:spcPts val="0"/>
              </a:spcBef>
              <a:spcAft>
                <a:spcPts val="0"/>
              </a:spcAft>
              <a:buNone/>
            </a:pPr>
            <a:r>
              <a:rPr lang="fr-FR" sz="1400">
                <a:solidFill>
                  <a:srgbClr val="683B11"/>
                </a:solidFill>
                <a:latin typeface="Spartan"/>
                <a:ea typeface="Spartan"/>
                <a:cs typeface="Spartan"/>
                <a:sym typeface="Spartan"/>
              </a:rPr>
              <a:t>#683B11</a:t>
            </a:r>
            <a:endParaRPr/>
          </a:p>
        </p:txBody>
      </p:sp>
      <p:sp>
        <p:nvSpPr>
          <p:cNvPr id="221" name="Google Shape;221;p7"/>
          <p:cNvSpPr txBox="1"/>
          <p:nvPr/>
        </p:nvSpPr>
        <p:spPr>
          <a:xfrm>
            <a:off x="2538688" y="6350678"/>
            <a:ext cx="2228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683B11"/>
                </a:solidFill>
                <a:latin typeface="Spartan"/>
                <a:ea typeface="Spartan"/>
                <a:cs typeface="Spartan"/>
                <a:sym typeface="Spartan"/>
              </a:rPr>
              <a:t>RVB : 129 143 93</a:t>
            </a:r>
            <a:endParaRPr/>
          </a:p>
          <a:p>
            <a:pPr indent="0" lvl="0" marL="0" marR="0" rtl="0" algn="l">
              <a:spcBef>
                <a:spcPts val="0"/>
              </a:spcBef>
              <a:spcAft>
                <a:spcPts val="0"/>
              </a:spcAft>
              <a:buNone/>
            </a:pPr>
            <a:r>
              <a:rPr lang="fr-FR" sz="1400">
                <a:solidFill>
                  <a:srgbClr val="683B11"/>
                </a:solidFill>
                <a:latin typeface="Spartan"/>
                <a:ea typeface="Spartan"/>
                <a:cs typeface="Spartan"/>
                <a:sym typeface="Spartan"/>
              </a:rPr>
              <a:t>#818F5D</a:t>
            </a:r>
            <a:endParaRPr sz="1400">
              <a:solidFill>
                <a:srgbClr val="683B11"/>
              </a:solidFill>
              <a:latin typeface="Spartan"/>
              <a:ea typeface="Spartan"/>
              <a:cs typeface="Spartan"/>
              <a:sym typeface="Spartan"/>
            </a:endParaRPr>
          </a:p>
        </p:txBody>
      </p:sp>
      <p:sp>
        <p:nvSpPr>
          <p:cNvPr id="222" name="Google Shape;222;p7"/>
          <p:cNvSpPr txBox="1"/>
          <p:nvPr/>
        </p:nvSpPr>
        <p:spPr>
          <a:xfrm>
            <a:off x="4767538" y="6368999"/>
            <a:ext cx="2228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rgbClr val="683B11"/>
                </a:solidFill>
                <a:latin typeface="Spartan"/>
                <a:ea typeface="Spartan"/>
                <a:cs typeface="Spartan"/>
                <a:sym typeface="Spartan"/>
              </a:rPr>
              <a:t>RVB : 80 152 167</a:t>
            </a:r>
            <a:endParaRPr/>
          </a:p>
          <a:p>
            <a:pPr indent="0" lvl="0" marL="0" marR="0" rtl="0" algn="l">
              <a:spcBef>
                <a:spcPts val="0"/>
              </a:spcBef>
              <a:spcAft>
                <a:spcPts val="0"/>
              </a:spcAft>
              <a:buNone/>
            </a:pPr>
            <a:r>
              <a:rPr lang="fr-FR" sz="1400">
                <a:solidFill>
                  <a:srgbClr val="683B11"/>
                </a:solidFill>
                <a:latin typeface="Spartan"/>
                <a:ea typeface="Spartan"/>
                <a:cs typeface="Spartan"/>
                <a:sym typeface="Spartan"/>
              </a:rPr>
              <a:t>#5098A7</a:t>
            </a:r>
            <a:endParaRPr sz="1400">
              <a:solidFill>
                <a:srgbClr val="683B11"/>
              </a:solidFill>
              <a:latin typeface="Spartan"/>
              <a:ea typeface="Spartan"/>
              <a:cs typeface="Spartan"/>
              <a:sym typeface="Spartan"/>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28" name="Google Shape;228;p8"/>
          <p:cNvSpPr txBox="1"/>
          <p:nvPr>
            <p:ph idx="1" type="body"/>
          </p:nvPr>
        </p:nvSpPr>
        <p:spPr>
          <a:xfrm>
            <a:off x="2589212" y="1540189"/>
            <a:ext cx="8915400" cy="76568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Choix des typographies</a:t>
            </a:r>
            <a:br>
              <a:rPr lang="fr-FR">
                <a:solidFill>
                  <a:srgbClr val="683B11"/>
                </a:solidFill>
                <a:latin typeface="Spartan"/>
                <a:ea typeface="Spartan"/>
                <a:cs typeface="Spartan"/>
                <a:sym typeface="Spartan"/>
              </a:rPr>
            </a:br>
            <a:r>
              <a:rPr lang="fr-FR" sz="1600">
                <a:solidFill>
                  <a:srgbClr val="683B11"/>
                </a:solidFill>
                <a:latin typeface="Spartan"/>
                <a:ea typeface="Spartan"/>
                <a:cs typeface="Spartan"/>
                <a:sym typeface="Spartan"/>
              </a:rPr>
              <a:t>Sur google fonts</a:t>
            </a:r>
            <a:endParaRPr/>
          </a:p>
        </p:txBody>
      </p:sp>
      <p:sp>
        <p:nvSpPr>
          <p:cNvPr id="229" name="Google Shape;229;p8"/>
          <p:cNvSpPr txBox="1"/>
          <p:nvPr/>
        </p:nvSpPr>
        <p:spPr>
          <a:xfrm>
            <a:off x="2589212" y="2381073"/>
            <a:ext cx="3506788" cy="76568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Spartan pour le texte</a:t>
            </a:r>
            <a:endParaRPr/>
          </a:p>
        </p:txBody>
      </p:sp>
      <p:sp>
        <p:nvSpPr>
          <p:cNvPr id="230" name="Google Shape;230;p8"/>
          <p:cNvSpPr txBox="1"/>
          <p:nvPr/>
        </p:nvSpPr>
        <p:spPr>
          <a:xfrm>
            <a:off x="7046912" y="2456268"/>
            <a:ext cx="3506788" cy="76568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1800"/>
              <a:buFont typeface="Noto Sans Symbols"/>
              <a:buNone/>
            </a:pPr>
            <a:r>
              <a:rPr lang="fr-FR" sz="1800">
                <a:solidFill>
                  <a:srgbClr val="683B11"/>
                </a:solidFill>
                <a:latin typeface="Spartan"/>
                <a:ea typeface="Spartan"/>
                <a:cs typeface="Spartan"/>
                <a:sym typeface="Spartan"/>
              </a:rPr>
              <a:t>Roboto Slab pour les titres</a:t>
            </a:r>
            <a:endParaRPr/>
          </a:p>
        </p:txBody>
      </p:sp>
      <p:pic>
        <p:nvPicPr>
          <p:cNvPr id="231" name="Google Shape;231;p8"/>
          <p:cNvPicPr preferRelativeResize="0"/>
          <p:nvPr/>
        </p:nvPicPr>
        <p:blipFill rotWithShape="1">
          <a:blip r:embed="rId3">
            <a:alphaModFix/>
          </a:blip>
          <a:srcRect b="0" l="0" r="0" t="0"/>
          <a:stretch/>
        </p:blipFill>
        <p:spPr>
          <a:xfrm>
            <a:off x="1864138" y="3221957"/>
            <a:ext cx="3993323" cy="2455582"/>
          </a:xfrm>
          <a:prstGeom prst="rect">
            <a:avLst/>
          </a:prstGeom>
          <a:noFill/>
          <a:ln>
            <a:noFill/>
          </a:ln>
        </p:spPr>
      </p:pic>
      <p:pic>
        <p:nvPicPr>
          <p:cNvPr id="232" name="Google Shape;232;p8"/>
          <p:cNvPicPr preferRelativeResize="0"/>
          <p:nvPr/>
        </p:nvPicPr>
        <p:blipFill rotWithShape="1">
          <a:blip r:embed="rId4">
            <a:alphaModFix/>
          </a:blip>
          <a:srcRect b="0" l="0" r="0" t="0"/>
          <a:stretch/>
        </p:blipFill>
        <p:spPr>
          <a:xfrm>
            <a:off x="6803644" y="3221957"/>
            <a:ext cx="3993324" cy="28886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Roboto Slab"/>
              <a:buNone/>
            </a:pPr>
            <a:r>
              <a:rPr lang="fr-FR">
                <a:latin typeface="Roboto Slab"/>
                <a:ea typeface="Roboto Slab"/>
                <a:cs typeface="Roboto Slab"/>
                <a:sym typeface="Roboto Slab"/>
              </a:rPr>
              <a:t>Gestion de projet</a:t>
            </a:r>
            <a:endParaRPr/>
          </a:p>
        </p:txBody>
      </p:sp>
      <p:sp>
        <p:nvSpPr>
          <p:cNvPr id="238" name="Google Shape;238;p9"/>
          <p:cNvSpPr txBox="1"/>
          <p:nvPr>
            <p:ph idx="1" type="body"/>
          </p:nvPr>
        </p:nvSpPr>
        <p:spPr>
          <a:xfrm>
            <a:off x="2589212" y="1540189"/>
            <a:ext cx="8915400" cy="765689"/>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800"/>
              <a:buChar char="🠶"/>
            </a:pPr>
            <a:r>
              <a:rPr lang="fr-FR">
                <a:solidFill>
                  <a:srgbClr val="683B11"/>
                </a:solidFill>
                <a:latin typeface="Spartan"/>
                <a:ea typeface="Spartan"/>
                <a:cs typeface="Spartan"/>
                <a:sym typeface="Spartan"/>
              </a:rPr>
              <a:t>Wireframe</a:t>
            </a:r>
            <a:endParaRPr/>
          </a:p>
          <a:p>
            <a:pPr indent="0" lvl="0" marL="0" rtl="0" algn="l">
              <a:spcBef>
                <a:spcPts val="1000"/>
              </a:spcBef>
              <a:spcAft>
                <a:spcPts val="0"/>
              </a:spcAft>
              <a:buSzPts val="1800"/>
              <a:buNone/>
            </a:pPr>
            <a:r>
              <a:rPr lang="fr-FR">
                <a:solidFill>
                  <a:srgbClr val="683B11"/>
                </a:solidFill>
                <a:latin typeface="Spartan"/>
                <a:ea typeface="Spartan"/>
                <a:cs typeface="Spartan"/>
                <a:sym typeface="Spartan"/>
              </a:rPr>
              <a:t>Réalisation d’une maquette avec Adobe XD</a:t>
            </a:r>
            <a:endParaRPr/>
          </a:p>
        </p:txBody>
      </p:sp>
      <p:pic>
        <p:nvPicPr>
          <p:cNvPr id="239" name="Google Shape;239;p9"/>
          <p:cNvPicPr preferRelativeResize="0"/>
          <p:nvPr/>
        </p:nvPicPr>
        <p:blipFill rotWithShape="1">
          <a:blip r:embed="rId3">
            <a:alphaModFix/>
          </a:blip>
          <a:srcRect b="0" l="0" r="0" t="0"/>
          <a:stretch/>
        </p:blipFill>
        <p:spPr>
          <a:xfrm>
            <a:off x="2589213" y="3102442"/>
            <a:ext cx="5931936" cy="3336714"/>
          </a:xfrm>
          <a:prstGeom prst="rect">
            <a:avLst/>
          </a:prstGeom>
          <a:noFill/>
          <a:ln>
            <a:noFill/>
          </a:ln>
        </p:spPr>
      </p:pic>
      <p:pic>
        <p:nvPicPr>
          <p:cNvPr id="240" name="Google Shape;240;p9"/>
          <p:cNvPicPr preferRelativeResize="0"/>
          <p:nvPr/>
        </p:nvPicPr>
        <p:blipFill rotWithShape="1">
          <a:blip r:embed="rId4">
            <a:alphaModFix/>
          </a:blip>
          <a:srcRect b="0" l="0" r="0" t="0"/>
          <a:stretch/>
        </p:blipFill>
        <p:spPr>
          <a:xfrm>
            <a:off x="9293939" y="2984028"/>
            <a:ext cx="1860230" cy="3547414"/>
          </a:xfrm>
          <a:prstGeom prst="rect">
            <a:avLst/>
          </a:prstGeom>
          <a:noFill/>
          <a:ln>
            <a:noFill/>
          </a:ln>
        </p:spPr>
      </p:pic>
      <p:sp>
        <p:nvSpPr>
          <p:cNvPr id="241" name="Google Shape;241;p9"/>
          <p:cNvSpPr txBox="1"/>
          <p:nvPr/>
        </p:nvSpPr>
        <p:spPr>
          <a:xfrm>
            <a:off x="4724126" y="2708305"/>
            <a:ext cx="23227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rgbClr val="683B11"/>
                </a:solidFill>
                <a:latin typeface="Spartan"/>
                <a:ea typeface="Spartan"/>
                <a:cs typeface="Spartan"/>
                <a:sym typeface="Spartan"/>
              </a:rPr>
              <a:t>Version Desktop</a:t>
            </a:r>
            <a:endParaRPr/>
          </a:p>
        </p:txBody>
      </p:sp>
      <p:sp>
        <p:nvSpPr>
          <p:cNvPr id="242" name="Google Shape;242;p9"/>
          <p:cNvSpPr txBox="1"/>
          <p:nvPr/>
        </p:nvSpPr>
        <p:spPr>
          <a:xfrm>
            <a:off x="9243521" y="2708305"/>
            <a:ext cx="23227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rgbClr val="683B11"/>
                </a:solidFill>
                <a:latin typeface="Spartan"/>
                <a:ea typeface="Spartan"/>
                <a:cs typeface="Spartan"/>
                <a:sym typeface="Spartan"/>
              </a:rPr>
              <a:t>Version Mobile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i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2021-12-08T09:01:20Z</dcterms:created>
  <dc:creator>Apprenant</dc:creator>
</cp:coreProperties>
</file>